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04" r:id="rId2"/>
    <p:sldId id="505" r:id="rId3"/>
    <p:sldId id="366" r:id="rId4"/>
    <p:sldId id="259" r:id="rId5"/>
    <p:sldId id="278" r:id="rId6"/>
    <p:sldId id="488" r:id="rId7"/>
    <p:sldId id="350" r:id="rId8"/>
    <p:sldId id="361" r:id="rId9"/>
    <p:sldId id="500" r:id="rId10"/>
    <p:sldId id="499" r:id="rId11"/>
    <p:sldId id="501" r:id="rId12"/>
    <p:sldId id="351" r:id="rId13"/>
    <p:sldId id="369" r:id="rId14"/>
    <p:sldId id="506" r:id="rId15"/>
    <p:sldId id="508" r:id="rId16"/>
    <p:sldId id="509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Bebas Neue" panose="020B0606020202050201" pitchFamily="34" charset="7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oppins" pitchFamily="2" charset="77"/>
      <p:regular r:id="rId27"/>
      <p:bold r:id="rId28"/>
      <p:italic r:id="rId29"/>
      <p:boldItalic r:id="rId30"/>
    </p:embeddedFont>
    <p:embeddedFont>
      <p:font typeface="Poppins Light" panose="020B0604020202020204" pitchFamily="34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1035"/>
    <a:srgbClr val="2B133D"/>
    <a:srgbClr val="85E2E9"/>
    <a:srgbClr val="19DDB3"/>
    <a:srgbClr val="00C2FE"/>
    <a:srgbClr val="EB96E7"/>
    <a:srgbClr val="DFD5F6"/>
    <a:srgbClr val="A28EDE"/>
    <a:srgbClr val="251A44"/>
    <a:srgbClr val="2C2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DCF1F-2359-1945-AEB7-47F385DC9BE7}" v="279" dt="2023-04-10T11:50:08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15"/>
  </p:normalViewPr>
  <p:slideViewPr>
    <p:cSldViewPr snapToGrid="0">
      <p:cViewPr varScale="1">
        <p:scale>
          <a:sx n="106" d="100"/>
          <a:sy n="106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namrata\Downloads\UK%20Gender%20Pay%20Gap%20Data%20-%202021%20to%202022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mrata/Downloads/UK%20Gender%20Pay%20Gap%20Data%20-%202021%20to%202022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mrata/Downloads/UK%20Gender%20Pay%20Gap%20Data%20-%202021%20to%202022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mrata/Downloads/UK%20Gender%20Pay%20Gap%20Data%20-%202021%20to%202022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mrata/Downloads/UK%20Gender%20Pay%20Gap%20Data%20-%202021%20to%202022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amrata/Downloads/UK%20Gender%20Pay%20Gap%20Data%20-%202021%20to%202022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err="1"/>
              <a:t>HourlyPay</a:t>
            </a:r>
            <a:r>
              <a:rPr lang="en-US"/>
              <a:t> </a:t>
            </a:r>
            <a:r>
              <a:rPr lang="en-US" err="1"/>
              <a:t>Meangap</a:t>
            </a:r>
            <a:r>
              <a:rPr lang="en-US"/>
              <a:t>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meangap %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>
                  <a:alpha val="8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E4-DC4D-B448-8B607458490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alpha val="8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E4-DC4D-B448-8B607458490A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alpha val="8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E4-DC4D-B448-8B607458490A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>
                  <a:alpha val="8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8E4-DC4D-B448-8B60745849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Sheet1!$A$3:$A$12</c:f>
              <c:strCache>
                <c:ptCount val="10"/>
                <c:pt idx="0">
                  <c:v>HPI UK HOLDING LTD.</c:v>
                </c:pt>
                <c:pt idx="1">
                  <c:v>PSJ FABRICATIONS LTD</c:v>
                </c:pt>
                <c:pt idx="2">
                  <c:v>M. ANDERSON CONSTRUCTION LIMITED</c:v>
                </c:pt>
                <c:pt idx="3">
                  <c:v>BIRMINGHAM CITY FOOTBALL CLUB PLC</c:v>
                </c:pt>
                <c:pt idx="4">
                  <c:v>ACUSHNET EUROPE LTD</c:v>
                </c:pt>
                <c:pt idx="5">
                  <c:v>HOOK 2 SISTERS LIMITED</c:v>
                </c:pt>
                <c:pt idx="6">
                  <c:v>CHELSEA FOOTBALL CLUB LIMITED</c:v>
                </c:pt>
                <c:pt idx="7">
                  <c:v>BRAND ENERGY &amp; INFRASTRUCTURE SERVICES UK, LTD.</c:v>
                </c:pt>
                <c:pt idx="8">
                  <c:v>MANCHESTER CITY FOOTBALL CLUB LIMITED</c:v>
                </c:pt>
                <c:pt idx="9">
                  <c:v>NEWCASTLE UNITED FOOTBALL COMPANY LIMITED</c:v>
                </c:pt>
              </c:strCache>
            </c:strRef>
          </c:cat>
          <c:val>
            <c:numRef>
              <c:f>Sheet1!$B$3:$B$12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</c:v>
                </c:pt>
                <c:pt idx="4">
                  <c:v>96.8</c:v>
                </c:pt>
                <c:pt idx="5">
                  <c:v>92</c:v>
                </c:pt>
                <c:pt idx="6">
                  <c:v>91.6</c:v>
                </c:pt>
                <c:pt idx="7">
                  <c:v>91</c:v>
                </c:pt>
                <c:pt idx="8">
                  <c:v>91</c:v>
                </c:pt>
                <c:pt idx="9">
                  <c:v>90.4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E4-DC4D-B448-8B607458490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overlap val="68"/>
        <c:axId val="1525901856"/>
        <c:axId val="1526332464"/>
      </c:barChart>
      <c:catAx>
        <c:axId val="1525901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332464"/>
        <c:crosses val="autoZero"/>
        <c:auto val="1"/>
        <c:lblAlgn val="ctr"/>
        <c:lblOffset val="100"/>
        <c:noMultiLvlLbl val="0"/>
      </c:catAx>
      <c:valAx>
        <c:axId val="15263324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901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MeanBonusDiff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E4-5142-B5AC-B8B8ECD4247F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E4-5142-B5AC-B8B8ECD4247F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E4-5142-B5AC-B8B8ECD4247F}"/>
              </c:ext>
            </c:extLst>
          </c:dPt>
          <c:cat>
            <c:strRef>
              <c:f>Sheet2!$Q$15:$Q$34</c:f>
              <c:strCache>
                <c:ptCount val="20"/>
                <c:pt idx="0">
                  <c:v>HEART OF MIDLOTHIAN PLC</c:v>
                </c:pt>
                <c:pt idx="1">
                  <c:v>PRESTON NORTH END FOOTBALL CLUB,LIMITED(THE)</c:v>
                </c:pt>
                <c:pt idx="2">
                  <c:v>NORWICH CITY FOOTBALL CLUB PLC</c:v>
                </c:pt>
                <c:pt idx="3">
                  <c:v>THE SHEFFIELD UNITED FOOTBALL CLUB LIMITED</c:v>
                </c:pt>
                <c:pt idx="4">
                  <c:v>WOLVERHAMPTON WANDERERS FOOTBALL CLUB (1986) LIMITED</c:v>
                </c:pt>
                <c:pt idx="5">
                  <c:v>MANCHESTER CITY FOOTBALL CLUB LIMITED</c:v>
                </c:pt>
                <c:pt idx="6">
                  <c:v>NOTTINGHAM FOREST FOOTBALL CLUB LIMITED</c:v>
                </c:pt>
                <c:pt idx="7">
                  <c:v>WEST BROMWICH ALBION FOOTBALL CLUB LIMITED</c:v>
                </c:pt>
                <c:pt idx="8">
                  <c:v>AFC BOURNEMOUTH LIMITED</c:v>
                </c:pt>
                <c:pt idx="9">
                  <c:v>THE ARSENAL FOOTBALL CLUB PUBLIC LIMITED COMPANY</c:v>
                </c:pt>
                <c:pt idx="10">
                  <c:v>FULHAM FOOTBALL CLUB LIMITED</c:v>
                </c:pt>
                <c:pt idx="11">
                  <c:v>MIDDLESBROUGH FOOTBALL &amp; ATHLETIC COMPANY (1986) LIMITED</c:v>
                </c:pt>
                <c:pt idx="12">
                  <c:v>STOKE CITY FOOTBALL CLUB LIMITED</c:v>
                </c:pt>
                <c:pt idx="13">
                  <c:v>BRIGHTON AND HOVE ALBION FOOTBALL CLUB,LIMITED(THE)</c:v>
                </c:pt>
                <c:pt idx="14">
                  <c:v>CHELSEA FOOTBALL CLUB LIMITED</c:v>
                </c:pt>
                <c:pt idx="15">
                  <c:v>BIRMINGHAM CITY FOOTBALL CLUB PLC</c:v>
                </c:pt>
                <c:pt idx="16">
                  <c:v>OTIUM ENTERTAINMENT GROUP LIMITED</c:v>
                </c:pt>
                <c:pt idx="17">
                  <c:v>BRENTFORD FC LIMITED</c:v>
                </c:pt>
                <c:pt idx="18">
                  <c:v>THE BLACKBURN ROVERS FOOTBALL AND ATHLETIC LIMITED</c:v>
                </c:pt>
                <c:pt idx="19">
                  <c:v>LEICESTER FOOTBALL CLUB PLC</c:v>
                </c:pt>
              </c:strCache>
            </c:strRef>
          </c:cat>
          <c:val>
            <c:numRef>
              <c:f>Sheet2!$R$15:$R$34</c:f>
              <c:numCache>
                <c:formatCode>General</c:formatCode>
                <c:ptCount val="2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99.4</c:v>
                </c:pt>
                <c:pt idx="4">
                  <c:v>99.4</c:v>
                </c:pt>
                <c:pt idx="5">
                  <c:v>99.2</c:v>
                </c:pt>
                <c:pt idx="6">
                  <c:v>99.1</c:v>
                </c:pt>
                <c:pt idx="7">
                  <c:v>98.6</c:v>
                </c:pt>
                <c:pt idx="8">
                  <c:v>98.3</c:v>
                </c:pt>
                <c:pt idx="9">
                  <c:v>98.1</c:v>
                </c:pt>
                <c:pt idx="10">
                  <c:v>98</c:v>
                </c:pt>
                <c:pt idx="11">
                  <c:v>97.8</c:v>
                </c:pt>
                <c:pt idx="12">
                  <c:v>96.1</c:v>
                </c:pt>
                <c:pt idx="13">
                  <c:v>95.7</c:v>
                </c:pt>
                <c:pt idx="14">
                  <c:v>94.3</c:v>
                </c:pt>
                <c:pt idx="15">
                  <c:v>94</c:v>
                </c:pt>
                <c:pt idx="16">
                  <c:v>91</c:v>
                </c:pt>
                <c:pt idx="17">
                  <c:v>89</c:v>
                </c:pt>
                <c:pt idx="18">
                  <c:v>74</c:v>
                </c:pt>
                <c:pt idx="19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E4-5142-B5AC-B8B8ECD42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5047920"/>
        <c:axId val="1598877312"/>
      </c:barChart>
      <c:catAx>
        <c:axId val="160504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877312"/>
        <c:crosses val="autoZero"/>
        <c:auto val="1"/>
        <c:lblAlgn val="ctr"/>
        <c:lblOffset val="100"/>
        <c:noMultiLvlLbl val="0"/>
      </c:catAx>
      <c:valAx>
        <c:axId val="1598877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0479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Quartile %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Sheet5!$J$20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Sheet5!$I$21:$I$23</c:f>
              <c:strCache>
                <c:ptCount val="3"/>
                <c:pt idx="0">
                  <c:v>BIRMINGHAM CITY FOOTBALL CLUB PLC</c:v>
                </c:pt>
                <c:pt idx="1">
                  <c:v>CHELSEA FOOTBALL CLUB LIMITED</c:v>
                </c:pt>
                <c:pt idx="2">
                  <c:v>MANCHESTER CITY FOOTBALL CLUB LIMITED</c:v>
                </c:pt>
              </c:strCache>
            </c:strRef>
          </c:cat>
          <c:val>
            <c:numRef>
              <c:f>Sheet5!$J$21:$J$23</c:f>
              <c:numCache>
                <c:formatCode>General</c:formatCode>
                <c:ptCount val="3"/>
                <c:pt idx="0">
                  <c:v>94</c:v>
                </c:pt>
                <c:pt idx="1">
                  <c:v>93.4</c:v>
                </c:pt>
                <c:pt idx="2">
                  <c:v>90.3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18-EA4A-B405-00A53A7E0786}"/>
            </c:ext>
          </c:extLst>
        </c:ser>
        <c:ser>
          <c:idx val="1"/>
          <c:order val="1"/>
          <c:tx>
            <c:strRef>
              <c:f>Sheet5!$K$20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F79DE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1"/>
              <c:layout>
                <c:manualLayout>
                  <c:x val="-3.5016863239020605E-3"/>
                  <c:y val="6.68734100545124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18-EA4A-B405-00A53A7E0786}"/>
                </c:ext>
              </c:extLst>
            </c:dLbl>
            <c:dLbl>
              <c:idx val="2"/>
              <c:layout>
                <c:manualLayout>
                  <c:x val="2.777777777777676E-3"/>
                  <c:y val="7.215113735783035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18-EA4A-B405-00A53A7E07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Sheet5!$I$21:$I$23</c:f>
              <c:strCache>
                <c:ptCount val="3"/>
                <c:pt idx="0">
                  <c:v>BIRMINGHAM CITY FOOTBALL CLUB PLC</c:v>
                </c:pt>
                <c:pt idx="1">
                  <c:v>CHELSEA FOOTBALL CLUB LIMITED</c:v>
                </c:pt>
                <c:pt idx="2">
                  <c:v>MANCHESTER CITY FOOTBALL CLUB LIMITED</c:v>
                </c:pt>
              </c:strCache>
            </c:strRef>
          </c:cat>
          <c:val>
            <c:numRef>
              <c:f>Sheet5!$K$21:$K$23</c:f>
              <c:numCache>
                <c:formatCode>General</c:formatCode>
                <c:ptCount val="3"/>
                <c:pt idx="0">
                  <c:v>18.8</c:v>
                </c:pt>
                <c:pt idx="1">
                  <c:v>13.6</c:v>
                </c:pt>
                <c:pt idx="2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18-EA4A-B405-00A53A7E078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59208192"/>
        <c:axId val="1258917392"/>
      </c:barChart>
      <c:catAx>
        <c:axId val="125920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917392"/>
        <c:crosses val="autoZero"/>
        <c:auto val="1"/>
        <c:lblAlgn val="ctr"/>
        <c:lblOffset val="100"/>
        <c:noMultiLvlLbl val="0"/>
      </c:catAx>
      <c:valAx>
        <c:axId val="1258917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9208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829543424219094"/>
          <c:y val="0.83576881014873139"/>
          <c:w val="0.32340913151561806"/>
          <c:h val="8.55274861475648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UpperMiddle Quartile %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305744218945092E-2"/>
          <c:y val="0.23019506573563336"/>
          <c:w val="0.85112565846437294"/>
          <c:h val="0.485915407467996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Sheet5!$N$20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Sheet5!$M$21:$M$23</c:f>
              <c:strCache>
                <c:ptCount val="3"/>
                <c:pt idx="0">
                  <c:v>BIRMINGHAM CITY FOOTBALL CLUB PLC</c:v>
                </c:pt>
                <c:pt idx="1">
                  <c:v>CHELSEA FOOTBALL CLUB LIMITED</c:v>
                </c:pt>
                <c:pt idx="2">
                  <c:v>MANCHESTER CITY FOOTBALL CLUB LIMITED</c:v>
                </c:pt>
              </c:strCache>
            </c:strRef>
          </c:cat>
          <c:val>
            <c:numRef>
              <c:f>Sheet5!$N$21:$N$23</c:f>
              <c:numCache>
                <c:formatCode>General</c:formatCode>
                <c:ptCount val="3"/>
                <c:pt idx="0">
                  <c:v>77</c:v>
                </c:pt>
                <c:pt idx="1">
                  <c:v>82.4</c:v>
                </c:pt>
                <c:pt idx="2">
                  <c:v>76.2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86-0D4D-A84C-8C4E9F3A674A}"/>
            </c:ext>
          </c:extLst>
        </c:ser>
        <c:ser>
          <c:idx val="1"/>
          <c:order val="1"/>
          <c:tx>
            <c:strRef>
              <c:f>Sheet5!$O$20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F79DE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Sheet5!$M$21:$M$23</c:f>
              <c:strCache>
                <c:ptCount val="3"/>
                <c:pt idx="0">
                  <c:v>BIRMINGHAM CITY FOOTBALL CLUB PLC</c:v>
                </c:pt>
                <c:pt idx="1">
                  <c:v>CHELSEA FOOTBALL CLUB LIMITED</c:v>
                </c:pt>
                <c:pt idx="2">
                  <c:v>MANCHESTER CITY FOOTBALL CLUB LIMITED</c:v>
                </c:pt>
              </c:strCache>
            </c:strRef>
          </c:cat>
          <c:val>
            <c:numRef>
              <c:f>Sheet5!$O$21:$O$23</c:f>
              <c:numCache>
                <c:formatCode>General</c:formatCode>
                <c:ptCount val="3"/>
                <c:pt idx="0">
                  <c:v>23.8</c:v>
                </c:pt>
                <c:pt idx="1">
                  <c:v>34.1</c:v>
                </c:pt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86-0D4D-A84C-8C4E9F3A674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58382656"/>
        <c:axId val="1259154720"/>
      </c:barChart>
      <c:catAx>
        <c:axId val="125838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9154720"/>
        <c:crosses val="autoZero"/>
        <c:auto val="1"/>
        <c:lblAlgn val="ctr"/>
        <c:lblOffset val="100"/>
        <c:noMultiLvlLbl val="0"/>
      </c:catAx>
      <c:valAx>
        <c:axId val="1259154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38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LowerMiddle</a:t>
            </a:r>
            <a:r>
              <a:rPr lang="en-US" baseline="0"/>
              <a:t> Quartile %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Sheet5!$J$27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Sheet5!$I$28:$I$30</c:f>
              <c:strCache>
                <c:ptCount val="3"/>
                <c:pt idx="0">
                  <c:v>BIRMINGHAM CITY FOOTBALL CLUB PLC</c:v>
                </c:pt>
                <c:pt idx="1">
                  <c:v>CHELSEA FOOTBALL CLUB LIMITED</c:v>
                </c:pt>
                <c:pt idx="2">
                  <c:v>MANCHESTER CITY FOOTBALL CLUB LIMITED</c:v>
                </c:pt>
              </c:strCache>
            </c:strRef>
          </c:cat>
          <c:val>
            <c:numRef>
              <c:f>Sheet5!$J$28:$J$30</c:f>
              <c:numCache>
                <c:formatCode>General</c:formatCode>
                <c:ptCount val="3"/>
                <c:pt idx="0">
                  <c:v>61</c:v>
                </c:pt>
                <c:pt idx="1">
                  <c:v>75.5</c:v>
                </c:pt>
                <c:pt idx="2">
                  <c:v>70.8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A8-3644-AD5D-7DD8D755A6F7}"/>
            </c:ext>
          </c:extLst>
        </c:ser>
        <c:ser>
          <c:idx val="1"/>
          <c:order val="1"/>
          <c:tx>
            <c:strRef>
              <c:f>Sheet5!$K$27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F79DE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Sheet5!$I$28:$I$30</c:f>
              <c:strCache>
                <c:ptCount val="3"/>
                <c:pt idx="0">
                  <c:v>BIRMINGHAM CITY FOOTBALL CLUB PLC</c:v>
                </c:pt>
                <c:pt idx="1">
                  <c:v>CHELSEA FOOTBALL CLUB LIMITED</c:v>
                </c:pt>
                <c:pt idx="2">
                  <c:v>MANCHESTER CITY FOOTBALL CLUB LIMITED</c:v>
                </c:pt>
              </c:strCache>
            </c:strRef>
          </c:cat>
          <c:val>
            <c:numRef>
              <c:f>Sheet5!$K$28:$K$30</c:f>
              <c:numCache>
                <c:formatCode>General</c:formatCode>
                <c:ptCount val="3"/>
                <c:pt idx="0">
                  <c:v>39</c:v>
                </c:pt>
                <c:pt idx="1">
                  <c:v>24.3</c:v>
                </c:pt>
                <c:pt idx="2">
                  <c:v>29.2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A8-3644-AD5D-7DD8D755A6F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77171712"/>
        <c:axId val="1176924800"/>
      </c:barChart>
      <c:catAx>
        <c:axId val="1177171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924800"/>
        <c:crosses val="autoZero"/>
        <c:auto val="1"/>
        <c:lblAlgn val="ctr"/>
        <c:lblOffset val="100"/>
        <c:noMultiLvlLbl val="0"/>
      </c:catAx>
      <c:valAx>
        <c:axId val="117692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171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Lower</a:t>
            </a:r>
            <a:r>
              <a:rPr lang="en-US" baseline="0"/>
              <a:t> Quartile %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Sheet5!$N$27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Sheet5!$M$28:$M$30</c:f>
              <c:strCache>
                <c:ptCount val="3"/>
                <c:pt idx="0">
                  <c:v>BIRMINGHAM CITY FOOTBALL CLUB PLC</c:v>
                </c:pt>
                <c:pt idx="1">
                  <c:v>CHELSEA FOOTBALL CLUB LIMITED</c:v>
                </c:pt>
                <c:pt idx="2">
                  <c:v>MANCHESTER CITY FOOTBALL CLUB LIMITED</c:v>
                </c:pt>
              </c:strCache>
            </c:strRef>
          </c:cat>
          <c:val>
            <c:numRef>
              <c:f>Sheet5!$N$28:$N$30</c:f>
              <c:numCache>
                <c:formatCode>General</c:formatCode>
                <c:ptCount val="3"/>
                <c:pt idx="0">
                  <c:v>87</c:v>
                </c:pt>
                <c:pt idx="1">
                  <c:v>82.4</c:v>
                </c:pt>
                <c:pt idx="2">
                  <c:v>67.7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5-5C4D-9EC1-71EC8A73734B}"/>
            </c:ext>
          </c:extLst>
        </c:ser>
        <c:ser>
          <c:idx val="1"/>
          <c:order val="1"/>
          <c:tx>
            <c:strRef>
              <c:f>Sheet5!$O$27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F79DE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Sheet5!$M$28:$M$30</c:f>
              <c:strCache>
                <c:ptCount val="3"/>
                <c:pt idx="0">
                  <c:v>BIRMINGHAM CITY FOOTBALL CLUB PLC</c:v>
                </c:pt>
                <c:pt idx="1">
                  <c:v>CHELSEA FOOTBALL CLUB LIMITED</c:v>
                </c:pt>
                <c:pt idx="2">
                  <c:v>MANCHESTER CITY FOOTBALL CLUB LIMITED</c:v>
                </c:pt>
              </c:strCache>
            </c:strRef>
          </c:cat>
          <c:val>
            <c:numRef>
              <c:f>Sheet5!$O$28:$O$30</c:f>
              <c:numCache>
                <c:formatCode>General</c:formatCode>
                <c:ptCount val="3"/>
                <c:pt idx="0">
                  <c:v>13</c:v>
                </c:pt>
                <c:pt idx="1">
                  <c:v>17.600000000000001</c:v>
                </c:pt>
                <c:pt idx="2">
                  <c:v>32.200000000000003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5-5C4D-9EC1-71EC8A73734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87994960"/>
        <c:axId val="1187843248"/>
      </c:barChart>
      <c:catAx>
        <c:axId val="1187994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7843248"/>
        <c:crosses val="autoZero"/>
        <c:auto val="1"/>
        <c:lblAlgn val="ctr"/>
        <c:lblOffset val="100"/>
        <c:noMultiLvlLbl val="0"/>
      </c:catAx>
      <c:valAx>
        <c:axId val="118784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799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2023. 4. 10.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17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C9C7E2BB-3938-40FB-954D-FAE88114A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594821A9-994E-4BB8-A711-8E9415EEBE2D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50D8-BC91-4932-839A-F97E84F2B21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36831A-4A64-4193-B8E3-BE75466A739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0" y="1092200"/>
            <a:ext cx="506826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A5406ADE-E9B5-4B43-975E-7D92C2A7D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0A0C6110-55F2-4545-B3F9-9D323AD07839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C5E718-FB13-43F2-A2AD-B0A463C6993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15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74540F77-068A-4941-9CF5-7BE8AB4770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D664BB8-CB74-418D-A87D-A6ED7FD9E661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40C7CB-4062-41EF-916B-C3B54BF896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06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0F0E7E4C-D315-4B0F-A0B7-5EAAE13AD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037015E8-0F90-403A-BE20-22498B1AD550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435C1A-714C-44EF-B0CE-847F318D090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08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652F459C-D3CF-4B9E-9ABA-81BD5CF27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5D145F75-DD1A-4F8F-AB2C-F7D05D287326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DE56BF-B10A-4A44-AE80-85E185CF2F3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49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11CD782B-5937-4EFC-A708-9B7378D99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D58EDA2B-475E-46C9-A8C7-B793DC3A79C7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7D5129-4AF9-4A27-8775-8A8CA05B159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34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7281A799-2798-48B6-8888-E9BE2E0A46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6370E39B-F28C-45E6-8DD2-AADD9E75DF30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6C9311-0A53-43C1-876F-B2539F3FDB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16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191252C-11FE-4DF7-A92C-B8340A676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13F0173A-3652-41C7-819F-4273D9FA9A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34" y="1197002"/>
            <a:ext cx="4464000" cy="4463995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9D96DCF3-33AD-45B1-97DE-DCA887F154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B05756E3-6540-4C5A-96AC-2B34F3AEEC72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24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7CB69F0-0250-4244-A403-8480BE6DC2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B7FE90FD-4A80-422F-B5EE-028C32B9AC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3980" y="3739046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9CEE020F-139A-47DB-98D5-A5D49648F1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73980" y="1362307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E6E8F2FB-8742-48D1-B3DF-29F7FD41F3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40B7939F-B9D8-467D-BA92-52AFF737FB74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9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710D089-421D-4EB8-8A0E-EBB3CBC8D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D2BD3708-D3E1-46F6-A2FF-1F17C5DCDC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C905E022-9A61-4FAA-A7C0-31AE0B2780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0071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C8DFD3F6-6E7A-4E91-9579-9F578E396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71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31" name="그림 개체 틀 17">
            <a:extLst>
              <a:ext uri="{FF2B5EF4-FFF2-40B4-BE49-F238E27FC236}">
                <a16:creationId xmlns:a16="http://schemas.microsoft.com/office/drawing/2014/main" id="{3A5C823D-1B24-4B51-BD62-B212B85CEA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1362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4" name="Graphic 3">
            <a:hlinkClick r:id="rId3"/>
            <a:extLst>
              <a:ext uri="{FF2B5EF4-FFF2-40B4-BE49-F238E27FC236}">
                <a16:creationId xmlns:a16="http://schemas.microsoft.com/office/drawing/2014/main" id="{6B6DCCE6-821E-4B9C-B25A-D44DF53737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310AF3DB-3812-42AA-BA25-39A72505485E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075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14E7901-51DD-4961-8E42-94382E927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A376FB56-E53C-445C-B500-7FAF04C048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58900" y="3752852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25C6B82-35FA-4694-9E37-0D170AF20C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8900" y="1358901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7B043D57-98E1-4183-B597-83F7A169B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0F028D03-38A7-4680-A186-79CC7CDDB46C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685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D94DE837-655E-4672-B7D6-477FCC011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5975D549-3DF2-4AE5-9556-ACE3A07A9608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266C16-3E0B-4449-8759-947B710ADD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69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8381744-7D00-43FC-9352-20DA7248E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4">
            <a:extLst>
              <a:ext uri="{FF2B5EF4-FFF2-40B4-BE49-F238E27FC236}">
                <a16:creationId xmlns:a16="http://schemas.microsoft.com/office/drawing/2014/main" id="{9602AA8B-6736-4640-ACDB-B6C76CA8FC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699" y="1752600"/>
            <a:ext cx="11150601" cy="3092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FE16401E-CD28-4C45-ABEB-156D31BB4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E49C54A4-3D3A-4182-A200-8353931F1B63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53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5EA119B-30C1-48B7-9D88-2DED8ECABD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39DF3335-BA6E-45F3-BA87-FF247FF25E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8396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E17D2D7-F614-4A35-B318-278F2FD752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F5484E36-6C71-4318-978F-585DFA1FC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95084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1" name="Graphic 3">
            <a:hlinkClick r:id="rId3"/>
            <a:extLst>
              <a:ext uri="{FF2B5EF4-FFF2-40B4-BE49-F238E27FC236}">
                <a16:creationId xmlns:a16="http://schemas.microsoft.com/office/drawing/2014/main" id="{8DAA5C14-4CEB-4658-ADFE-8470FBACEF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B06DB521-9BD8-490B-B50A-75650D33055D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233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6201DE24-D1C0-4EAB-88A4-BA1B4259E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FB7D8A24-62FF-4C01-AFB2-DC501176C214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842736-2550-4AB4-B0B6-405D628418D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그림 개체 틀 11">
            <a:extLst>
              <a:ext uri="{FF2B5EF4-FFF2-40B4-BE49-F238E27FC236}">
                <a16:creationId xmlns:a16="http://schemas.microsoft.com/office/drawing/2014/main" id="{84541B44-676D-49B3-A98B-AD843D68B5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7522" y="1036751"/>
            <a:ext cx="2252483" cy="4928738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79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5F644A2C-EC44-470A-9F5B-13267418C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6D9F259E-E8B5-484A-B8BD-A4B585E12A8E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0E3814-EB53-4472-B996-C207F03FD8D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F6DD5547-D186-4877-A292-BCA68DD503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57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93A91913-D85E-4C31-A670-063E4EDEE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E87F8141-9373-4E2B-B43B-F94E49639266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36EA5D-9910-48EC-9FE1-99E482FC08D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그림 개체 틀 8">
            <a:extLst>
              <a:ext uri="{FF2B5EF4-FFF2-40B4-BE49-F238E27FC236}">
                <a16:creationId xmlns:a16="http://schemas.microsoft.com/office/drawing/2014/main" id="{BA17B6A5-980C-4576-8C17-FC188EC933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94547" y="827437"/>
            <a:ext cx="6379412" cy="4347195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67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40845EAC-6D70-431B-8855-FAE68048B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759C4341-4FFB-4F05-91E9-51620357FD09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0E7BA8-E93D-42C7-B802-279ACAC234C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E2AC2DC3-20A1-4C74-9F3D-B7E625BF9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C425D9B8-4579-4ED2-8B34-C663F5564F85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DA290052-7EC1-4A0B-B2F3-E4FC994B5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61B7BE5B-6B37-4915-8AE1-F80ABD200B33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F8F9D-1345-4791-98F2-EC9CB6A4E94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70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E6425182-4198-41F2-8ACF-85F8CD419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455D7BAA-2094-4B51-A5B9-78D6448AFC83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9E4E1-6C4C-42B1-8D41-4F02A890469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69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A6B88634-C656-48E1-9ECC-E774F3E1F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1CDEA1EF-CC94-40C4-8308-8A9DA31989CF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70AD2E-112A-4658-9BD8-440A8F384D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90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4BB9B90B-6A48-4B28-AF5F-8E1B5D598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F919EED8-5D37-483C-842D-B99BDA9A2231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01BB79-F1FC-4EE5-85F4-8971B89581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1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C5142377-492D-46CE-A861-5899AC531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554C0E51-CC0D-425C-A360-1D6939F7FFA0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FAB036-C553-4DD4-9C5C-5AD91E180B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5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001F2FD4-FE3E-4A83-A03A-8E2562878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C7214AF4-6E66-4A7B-9245-01E5BB76F094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0B02B-840C-4267-9C04-D923AB76AB7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55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8D205D1B-10E0-4246-94C8-DC10C4FCE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64269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D9DA3047-517C-475D-B4D7-74013F0BB212}"/>
              </a:ext>
            </a:extLst>
          </p:cNvPr>
          <p:cNvSpPr txBox="1"/>
          <p:nvPr userDrawn="1"/>
        </p:nvSpPr>
        <p:spPr>
          <a:xfrm>
            <a:off x="4181605" y="6894589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0D8564-1141-4688-9E35-62EE4B6774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79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72" r:id="rId25"/>
    <p:sldLayoutId id="2147483664" r:id="rId2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svg"/><Relationship Id="rId3" Type="http://schemas.openxmlformats.org/officeDocument/2006/relationships/image" Target="../media/image22.svg"/><Relationship Id="rId7" Type="http://schemas.openxmlformats.org/officeDocument/2006/relationships/image" Target="../media/image18.jpe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548F5910-7279-13B4-C835-FE6777A3B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4" t="1919" r="337" b="9316"/>
          <a:stretch/>
        </p:blipFill>
        <p:spPr>
          <a:xfrm>
            <a:off x="3244850" y="540823"/>
            <a:ext cx="5702300" cy="5776354"/>
          </a:xfrm>
          <a:prstGeom prst="ellipse">
            <a:avLst/>
          </a:prstGeom>
        </p:spPr>
      </p:pic>
      <p:sp>
        <p:nvSpPr>
          <p:cNvPr id="5" name="사각형: 둥근 모서리 11">
            <a:extLst>
              <a:ext uri="{FF2B5EF4-FFF2-40B4-BE49-F238E27FC236}">
                <a16:creationId xmlns:a16="http://schemas.microsoft.com/office/drawing/2014/main" id="{D82E1029-FD87-71CC-47EA-49B03DFD1455}"/>
              </a:ext>
            </a:extLst>
          </p:cNvPr>
          <p:cNvSpPr/>
          <p:nvPr/>
        </p:nvSpPr>
        <p:spPr>
          <a:xfrm>
            <a:off x="7123834" y="5300404"/>
            <a:ext cx="4677618" cy="1165702"/>
          </a:xfrm>
          <a:prstGeom prst="roundRect">
            <a:avLst>
              <a:gd name="adj" fmla="val 50000"/>
            </a:avLst>
          </a:prstGeom>
          <a:solidFill>
            <a:srgbClr val="85E2E9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5648">
              <a:spcAft>
                <a:spcPts val="600"/>
              </a:spcAft>
            </a:pPr>
            <a:r>
              <a:rPr lang="en-US" altLang="ko-KR" sz="3072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By Namrata Kamble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7" name="사각형: 둥근 모서리 11">
            <a:extLst>
              <a:ext uri="{FF2B5EF4-FFF2-40B4-BE49-F238E27FC236}">
                <a16:creationId xmlns:a16="http://schemas.microsoft.com/office/drawing/2014/main" id="{6085E2D9-5B2F-CEAD-A1F8-CBE408135F04}"/>
              </a:ext>
            </a:extLst>
          </p:cNvPr>
          <p:cNvSpPr/>
          <p:nvPr/>
        </p:nvSpPr>
        <p:spPr>
          <a:xfrm>
            <a:off x="875867" y="737710"/>
            <a:ext cx="4677618" cy="1165702"/>
          </a:xfrm>
          <a:prstGeom prst="roundRect">
            <a:avLst>
              <a:gd name="adj" fmla="val 50000"/>
            </a:avLst>
          </a:prstGeom>
          <a:solidFill>
            <a:srgbClr val="85E2E9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755648">
              <a:spcAft>
                <a:spcPts val="600"/>
              </a:spcAft>
            </a:pPr>
            <a:r>
              <a:rPr lang="en-US" altLang="ko-KR" sz="3072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GENDER PAY GAP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941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D5B339F4-93B9-4E04-9721-143AD6782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0"/>
            <a:ext cx="7147352" cy="5777808"/>
            <a:chOff x="329184" y="1"/>
            <a:chExt cx="524256" cy="577780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래픽 3">
            <a:extLst>
              <a:ext uri="{FF2B5EF4-FFF2-40B4-BE49-F238E27FC236}">
                <a16:creationId xmlns:a16="http://schemas.microsoft.com/office/drawing/2014/main" id="{8C97B530-B3F5-D458-D2AB-C0DC07D69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0419" y="3887548"/>
            <a:ext cx="1421546" cy="1035700"/>
          </a:xfrm>
          <a:prstGeom prst="rect">
            <a:avLst/>
          </a:prstGeom>
        </p:spPr>
      </p:pic>
      <p:pic>
        <p:nvPicPr>
          <p:cNvPr id="3" name="그래픽 4">
            <a:extLst>
              <a:ext uri="{FF2B5EF4-FFF2-40B4-BE49-F238E27FC236}">
                <a16:creationId xmlns:a16="http://schemas.microsoft.com/office/drawing/2014/main" id="{9965C44E-816B-54B6-4A8C-16CA21924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5173" y="3908388"/>
            <a:ext cx="1421546" cy="1035700"/>
          </a:xfrm>
          <a:prstGeom prst="rect">
            <a:avLst/>
          </a:prstGeom>
        </p:spPr>
      </p:pic>
      <p:sp>
        <p:nvSpPr>
          <p:cNvPr id="4" name="그래픽 59">
            <a:extLst>
              <a:ext uri="{FF2B5EF4-FFF2-40B4-BE49-F238E27FC236}">
                <a16:creationId xmlns:a16="http://schemas.microsoft.com/office/drawing/2014/main" id="{E0793CD2-34BE-18F4-C010-E9B9A59B3A5B}"/>
              </a:ext>
            </a:extLst>
          </p:cNvPr>
          <p:cNvSpPr/>
          <p:nvPr/>
        </p:nvSpPr>
        <p:spPr>
          <a:xfrm>
            <a:off x="1035721" y="3835037"/>
            <a:ext cx="1462162" cy="1096624"/>
          </a:xfrm>
          <a:custGeom>
            <a:avLst/>
            <a:gdLst>
              <a:gd name="connsiteX0" fmla="*/ 1077213 w 1462161"/>
              <a:gd name="connsiteY0" fmla="*/ 45823 h 1096623"/>
              <a:gd name="connsiteX1" fmla="*/ 1050203 w 1462161"/>
              <a:gd name="connsiteY1" fmla="*/ 32420 h 1096623"/>
              <a:gd name="connsiteX2" fmla="*/ 35423 w 1462161"/>
              <a:gd name="connsiteY2" fmla="*/ 32420 h 1096623"/>
              <a:gd name="connsiteX3" fmla="*/ 32986 w 1462161"/>
              <a:gd name="connsiteY3" fmla="*/ 37294 h 1096623"/>
              <a:gd name="connsiteX4" fmla="*/ 408477 w 1462161"/>
              <a:gd name="connsiteY4" fmla="*/ 536461 h 1096623"/>
              <a:gd name="connsiteX5" fmla="*/ 408477 w 1462161"/>
              <a:gd name="connsiteY5" fmla="*/ 566110 h 1096623"/>
              <a:gd name="connsiteX6" fmla="*/ 32986 w 1462161"/>
              <a:gd name="connsiteY6" fmla="*/ 1065277 h 1096623"/>
              <a:gd name="connsiteX7" fmla="*/ 35423 w 1462161"/>
              <a:gd name="connsiteY7" fmla="*/ 1070151 h 1096623"/>
              <a:gd name="connsiteX8" fmla="*/ 1050203 w 1462161"/>
              <a:gd name="connsiteY8" fmla="*/ 1070151 h 1096623"/>
              <a:gd name="connsiteX9" fmla="*/ 1077213 w 1462161"/>
              <a:gd name="connsiteY9" fmla="*/ 1056748 h 1096623"/>
              <a:gd name="connsiteX10" fmla="*/ 1442144 w 1462161"/>
              <a:gd name="connsiteY10" fmla="*/ 571593 h 1096623"/>
              <a:gd name="connsiteX11" fmla="*/ 1442144 w 1462161"/>
              <a:gd name="connsiteY11" fmla="*/ 530978 h 1096623"/>
              <a:gd name="connsiteX12" fmla="*/ 1077213 w 1462161"/>
              <a:gd name="connsiteY12" fmla="*/ 45823 h 10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2161" h="1096623">
                <a:moveTo>
                  <a:pt x="1077213" y="45823"/>
                </a:moveTo>
                <a:cubicBezTo>
                  <a:pt x="1070714" y="37497"/>
                  <a:pt x="1060764" y="32420"/>
                  <a:pt x="1050203" y="32420"/>
                </a:cubicBezTo>
                <a:lnTo>
                  <a:pt x="35423" y="32420"/>
                </a:lnTo>
                <a:cubicBezTo>
                  <a:pt x="32986" y="32420"/>
                  <a:pt x="31564" y="35263"/>
                  <a:pt x="32986" y="37294"/>
                </a:cubicBezTo>
                <a:lnTo>
                  <a:pt x="408477" y="536461"/>
                </a:lnTo>
                <a:cubicBezTo>
                  <a:pt x="415179" y="545193"/>
                  <a:pt x="415179" y="557378"/>
                  <a:pt x="408477" y="566110"/>
                </a:cubicBezTo>
                <a:lnTo>
                  <a:pt x="32986" y="1065277"/>
                </a:lnTo>
                <a:cubicBezTo>
                  <a:pt x="31564" y="1067308"/>
                  <a:pt x="32986" y="1070151"/>
                  <a:pt x="35423" y="1070151"/>
                </a:cubicBezTo>
                <a:lnTo>
                  <a:pt x="1050203" y="1070151"/>
                </a:lnTo>
                <a:cubicBezTo>
                  <a:pt x="1060764" y="1070151"/>
                  <a:pt x="1070917" y="1065074"/>
                  <a:pt x="1077213" y="1056748"/>
                </a:cubicBezTo>
                <a:lnTo>
                  <a:pt x="1442144" y="571593"/>
                </a:lnTo>
                <a:cubicBezTo>
                  <a:pt x="1451283" y="559612"/>
                  <a:pt x="1451283" y="542959"/>
                  <a:pt x="1442144" y="530978"/>
                </a:cubicBezTo>
                <a:lnTo>
                  <a:pt x="1077213" y="45823"/>
                </a:lnTo>
                <a:close/>
              </a:path>
            </a:pathLst>
          </a:custGeom>
          <a:solidFill>
            <a:srgbClr val="00C2FE"/>
          </a:solidFill>
          <a:ln w="20275" cap="flat">
            <a:noFill/>
            <a:prstDash val="solid"/>
            <a:miter/>
          </a:ln>
          <a:effectLst>
            <a:outerShdw blurRad="127000" dist="63500" dir="2700000" algn="tl" rotWithShape="0">
              <a:prstClr val="black">
                <a:alpha val="30000"/>
              </a:prstClr>
            </a:outerShdw>
          </a:effectLst>
        </p:spPr>
        <p:txBody>
          <a:bodyPr lIns="612000" rtlCol="0" anchor="ctr"/>
          <a:lstStyle/>
          <a:p>
            <a:endParaRPr lang="ko-KR" altLang="en-US" sz="28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5" name="그래픽 60">
            <a:extLst>
              <a:ext uri="{FF2B5EF4-FFF2-40B4-BE49-F238E27FC236}">
                <a16:creationId xmlns:a16="http://schemas.microsoft.com/office/drawing/2014/main" id="{BFF2B624-8153-7505-8960-0FB4378F1E08}"/>
              </a:ext>
            </a:extLst>
          </p:cNvPr>
          <p:cNvSpPr/>
          <p:nvPr/>
        </p:nvSpPr>
        <p:spPr>
          <a:xfrm>
            <a:off x="4982606" y="3865499"/>
            <a:ext cx="1462162" cy="1096624"/>
          </a:xfrm>
          <a:custGeom>
            <a:avLst/>
            <a:gdLst>
              <a:gd name="connsiteX0" fmla="*/ 1077301 w 1462161"/>
              <a:gd name="connsiteY0" fmla="*/ 45823 h 1096623"/>
              <a:gd name="connsiteX1" fmla="*/ 1050292 w 1462161"/>
              <a:gd name="connsiteY1" fmla="*/ 32420 h 1096623"/>
              <a:gd name="connsiteX2" fmla="*/ 35511 w 1462161"/>
              <a:gd name="connsiteY2" fmla="*/ 32420 h 1096623"/>
              <a:gd name="connsiteX3" fmla="*/ 33074 w 1462161"/>
              <a:gd name="connsiteY3" fmla="*/ 37294 h 1096623"/>
              <a:gd name="connsiteX4" fmla="*/ 408565 w 1462161"/>
              <a:gd name="connsiteY4" fmla="*/ 536461 h 1096623"/>
              <a:gd name="connsiteX5" fmla="*/ 408565 w 1462161"/>
              <a:gd name="connsiteY5" fmla="*/ 566110 h 1096623"/>
              <a:gd name="connsiteX6" fmla="*/ 33074 w 1462161"/>
              <a:gd name="connsiteY6" fmla="*/ 1065277 h 1096623"/>
              <a:gd name="connsiteX7" fmla="*/ 35511 w 1462161"/>
              <a:gd name="connsiteY7" fmla="*/ 1070151 h 1096623"/>
              <a:gd name="connsiteX8" fmla="*/ 1050292 w 1462161"/>
              <a:gd name="connsiteY8" fmla="*/ 1070151 h 1096623"/>
              <a:gd name="connsiteX9" fmla="*/ 1077301 w 1462161"/>
              <a:gd name="connsiteY9" fmla="*/ 1056748 h 1096623"/>
              <a:gd name="connsiteX10" fmla="*/ 1442232 w 1462161"/>
              <a:gd name="connsiteY10" fmla="*/ 571593 h 1096623"/>
              <a:gd name="connsiteX11" fmla="*/ 1442232 w 1462161"/>
              <a:gd name="connsiteY11" fmla="*/ 530978 h 1096623"/>
              <a:gd name="connsiteX12" fmla="*/ 1077301 w 1462161"/>
              <a:gd name="connsiteY12" fmla="*/ 45823 h 10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2161" h="1096623">
                <a:moveTo>
                  <a:pt x="1077301" y="45823"/>
                </a:moveTo>
                <a:cubicBezTo>
                  <a:pt x="1070803" y="37497"/>
                  <a:pt x="1060852" y="32420"/>
                  <a:pt x="1050292" y="32420"/>
                </a:cubicBezTo>
                <a:lnTo>
                  <a:pt x="35511" y="32420"/>
                </a:lnTo>
                <a:cubicBezTo>
                  <a:pt x="33074" y="32420"/>
                  <a:pt x="31449" y="35263"/>
                  <a:pt x="33074" y="37294"/>
                </a:cubicBezTo>
                <a:lnTo>
                  <a:pt x="408565" y="536461"/>
                </a:lnTo>
                <a:cubicBezTo>
                  <a:pt x="415267" y="545193"/>
                  <a:pt x="415267" y="557378"/>
                  <a:pt x="408565" y="566110"/>
                </a:cubicBezTo>
                <a:lnTo>
                  <a:pt x="33074" y="1065277"/>
                </a:lnTo>
                <a:cubicBezTo>
                  <a:pt x="31652" y="1067308"/>
                  <a:pt x="33074" y="1070151"/>
                  <a:pt x="35511" y="1070151"/>
                </a:cubicBezTo>
                <a:lnTo>
                  <a:pt x="1050292" y="1070151"/>
                </a:lnTo>
                <a:cubicBezTo>
                  <a:pt x="1060852" y="1070151"/>
                  <a:pt x="1071006" y="1065074"/>
                  <a:pt x="1077301" y="1056748"/>
                </a:cubicBezTo>
                <a:lnTo>
                  <a:pt x="1442232" y="571593"/>
                </a:lnTo>
                <a:cubicBezTo>
                  <a:pt x="1451371" y="559612"/>
                  <a:pt x="1451371" y="542959"/>
                  <a:pt x="1442232" y="530978"/>
                </a:cubicBezTo>
                <a:lnTo>
                  <a:pt x="1077301" y="45823"/>
                </a:lnTo>
                <a:close/>
              </a:path>
            </a:pathLst>
          </a:custGeom>
          <a:solidFill>
            <a:srgbClr val="00C2FE"/>
          </a:solidFill>
          <a:ln w="20275" cap="flat">
            <a:noFill/>
            <a:prstDash val="solid"/>
            <a:miter/>
          </a:ln>
          <a:effectLst>
            <a:outerShdw blurRad="127000" dist="63500" dir="2700000" algn="tl" rotWithShape="0">
              <a:prstClr val="black">
                <a:alpha val="30000"/>
              </a:prstClr>
            </a:outerShdw>
          </a:effectLst>
        </p:spPr>
        <p:txBody>
          <a:bodyPr lIns="612000" rtlCol="0" anchor="ctr"/>
          <a:lstStyle/>
          <a:p>
            <a:endParaRPr lang="ko-KR" altLang="en-US" sz="2800">
              <a:solidFill>
                <a:srgbClr val="251A44"/>
              </a:solidFill>
              <a:latin typeface="+mj-lt"/>
            </a:endParaRPr>
          </a:p>
        </p:txBody>
      </p:sp>
      <p:pic>
        <p:nvPicPr>
          <p:cNvPr id="7" name="Picture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79F91010-04CA-FBDE-E0E4-2E3619D0F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1059"/>
          <a:stretch>
            <a:fillRect/>
          </a:stretch>
        </p:blipFill>
        <p:spPr>
          <a:xfrm>
            <a:off x="1706014" y="1757465"/>
            <a:ext cx="791869" cy="81378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3D0C40B-7DD3-8AA4-EF21-9CDB8BE9E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040875"/>
              </p:ext>
            </p:extLst>
          </p:nvPr>
        </p:nvGraphicFramePr>
        <p:xfrm>
          <a:off x="995996" y="3115404"/>
          <a:ext cx="2916720" cy="558165"/>
        </p:xfrm>
        <a:graphic>
          <a:graphicData uri="http://schemas.openxmlformats.org/drawingml/2006/table">
            <a:tbl>
              <a:tblPr/>
              <a:tblGrid>
                <a:gridCol w="2916720">
                  <a:extLst>
                    <a:ext uri="{9D8B030D-6E8A-4147-A177-3AD203B41FA5}">
                      <a16:colId xmlns:a16="http://schemas.microsoft.com/office/drawing/2014/main" val="10449102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CITY FOOTBALL CLUB PLC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25871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3578A49-0404-6E03-DD26-B9F7403CD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16062"/>
              </p:ext>
            </p:extLst>
          </p:nvPr>
        </p:nvGraphicFramePr>
        <p:xfrm>
          <a:off x="4911040" y="3085708"/>
          <a:ext cx="2443184" cy="558165"/>
        </p:xfrm>
        <a:graphic>
          <a:graphicData uri="http://schemas.openxmlformats.org/drawingml/2006/table">
            <a:tbl>
              <a:tblPr/>
              <a:tblGrid>
                <a:gridCol w="2443184">
                  <a:extLst>
                    <a:ext uri="{9D8B030D-6E8A-4147-A177-3AD203B41FA5}">
                      <a16:colId xmlns:a16="http://schemas.microsoft.com/office/drawing/2014/main" val="229859022"/>
                    </a:ext>
                  </a:extLst>
                </a:gridCol>
              </a:tblGrid>
              <a:tr h="3710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CHELSEA FOOTBALL CLUB LIMITED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495338"/>
                  </a:ext>
                </a:extLst>
              </a:tr>
            </a:tbl>
          </a:graphicData>
        </a:graphic>
      </p:graphicFrame>
      <p:pic>
        <p:nvPicPr>
          <p:cNvPr id="14" name="Picture Placeholder 10" descr="A picture containing text, blue, container&#10;&#10;Description automatically generated">
            <a:extLst>
              <a:ext uri="{FF2B5EF4-FFF2-40B4-BE49-F238E27FC236}">
                <a16:creationId xmlns:a16="http://schemas.microsoft.com/office/drawing/2014/main" id="{6A917C8F-6C5C-F9D6-CDF9-F5D03AB20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r="1346"/>
          <a:stretch>
            <a:fillRect/>
          </a:stretch>
        </p:blipFill>
        <p:spPr>
          <a:xfrm>
            <a:off x="5571031" y="1673607"/>
            <a:ext cx="873468" cy="897641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C69C40-A89D-B035-616B-435879F1224D}"/>
              </a:ext>
            </a:extLst>
          </p:cNvPr>
          <p:cNvSpPr txBox="1"/>
          <p:nvPr/>
        </p:nvSpPr>
        <p:spPr>
          <a:xfrm>
            <a:off x="2563776" y="4121739"/>
            <a:ext cx="564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51A44"/>
                </a:solidFill>
                <a:latin typeface="+mj-lt"/>
              </a:rPr>
              <a:t>2%</a:t>
            </a:r>
            <a:endParaRPr lang="ko-KR" altLang="en-US" sz="28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3AD54-04E7-FA42-BF75-ED74F131B516}"/>
              </a:ext>
            </a:extLst>
          </p:cNvPr>
          <p:cNvSpPr txBox="1"/>
          <p:nvPr/>
        </p:nvSpPr>
        <p:spPr>
          <a:xfrm>
            <a:off x="5388205" y="4174388"/>
            <a:ext cx="1206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rgbClr val="251A44"/>
                </a:solidFill>
                <a:latin typeface="+mj-lt"/>
              </a:rPr>
              <a:t>18.1%</a:t>
            </a:r>
            <a:endParaRPr lang="ko-KR" altLang="en-US" sz="280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49041-D83E-052E-5C56-4DBF5C626B26}"/>
              </a:ext>
            </a:extLst>
          </p:cNvPr>
          <p:cNvSpPr txBox="1"/>
          <p:nvPr/>
        </p:nvSpPr>
        <p:spPr>
          <a:xfrm>
            <a:off x="6388672" y="4172429"/>
            <a:ext cx="1206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rgbClr val="251A44"/>
                </a:solidFill>
                <a:latin typeface="+mj-lt"/>
              </a:rPr>
              <a:t>15.1%</a:t>
            </a:r>
            <a:endParaRPr lang="ko-KR" altLang="en-US" sz="2800">
              <a:solidFill>
                <a:srgbClr val="251A44"/>
              </a:solidFill>
              <a:latin typeface="+mj-lt"/>
            </a:endParaRPr>
          </a:p>
        </p:txBody>
      </p:sp>
      <p:pic>
        <p:nvPicPr>
          <p:cNvPr id="18" name="그래픽 52">
            <a:extLst>
              <a:ext uri="{FF2B5EF4-FFF2-40B4-BE49-F238E27FC236}">
                <a16:creationId xmlns:a16="http://schemas.microsoft.com/office/drawing/2014/main" id="{E3EC1A92-630E-4BAF-002F-125D93DED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9162" y="5093129"/>
            <a:ext cx="226852" cy="584775"/>
          </a:xfrm>
          <a:prstGeom prst="rect">
            <a:avLst/>
          </a:prstGeom>
        </p:spPr>
      </p:pic>
      <p:pic>
        <p:nvPicPr>
          <p:cNvPr id="19" name="그래픽 52">
            <a:extLst>
              <a:ext uri="{FF2B5EF4-FFF2-40B4-BE49-F238E27FC236}">
                <a16:creationId xmlns:a16="http://schemas.microsoft.com/office/drawing/2014/main" id="{7AFCD956-3AC7-0CBB-D658-B4A5EB60A5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6835" y="5102075"/>
            <a:ext cx="226852" cy="584775"/>
          </a:xfrm>
          <a:prstGeom prst="rect">
            <a:avLst/>
          </a:prstGeom>
        </p:spPr>
      </p:pic>
      <p:pic>
        <p:nvPicPr>
          <p:cNvPr id="20" name="그래픽 51">
            <a:extLst>
              <a:ext uri="{FF2B5EF4-FFF2-40B4-BE49-F238E27FC236}">
                <a16:creationId xmlns:a16="http://schemas.microsoft.com/office/drawing/2014/main" id="{E947F564-E90E-84D4-8295-268B7DE85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3136" y="5102075"/>
            <a:ext cx="263821" cy="584775"/>
          </a:xfrm>
          <a:prstGeom prst="rect">
            <a:avLst/>
          </a:prstGeom>
        </p:spPr>
      </p:pic>
      <p:pic>
        <p:nvPicPr>
          <p:cNvPr id="21" name="그래픽 51">
            <a:extLst>
              <a:ext uri="{FF2B5EF4-FFF2-40B4-BE49-F238E27FC236}">
                <a16:creationId xmlns:a16="http://schemas.microsoft.com/office/drawing/2014/main" id="{6CE68D53-D68D-67C3-DDC3-8A849C961B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3823" y="5093129"/>
            <a:ext cx="263821" cy="584775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4E327F6-7F0B-5472-8C15-4E303E58C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98828"/>
              </p:ext>
            </p:extLst>
          </p:nvPr>
        </p:nvGraphicFramePr>
        <p:xfrm>
          <a:off x="8654954" y="3160413"/>
          <a:ext cx="2750331" cy="558165"/>
        </p:xfrm>
        <a:graphic>
          <a:graphicData uri="http://schemas.openxmlformats.org/drawingml/2006/table">
            <a:tbl>
              <a:tblPr/>
              <a:tblGrid>
                <a:gridCol w="2750331">
                  <a:extLst>
                    <a:ext uri="{9D8B030D-6E8A-4147-A177-3AD203B41FA5}">
                      <a16:colId xmlns:a16="http://schemas.microsoft.com/office/drawing/2014/main" val="186157814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MANCHESTER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CLUB LIMITED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931434"/>
                  </a:ext>
                </a:extLst>
              </a:tr>
            </a:tbl>
          </a:graphicData>
        </a:graphic>
      </p:graphicFrame>
      <p:pic>
        <p:nvPicPr>
          <p:cNvPr id="24" name="Picture Placeholder 2" descr="Logo, company name&#10;&#10;Description automatically generated">
            <a:extLst>
              <a:ext uri="{FF2B5EF4-FFF2-40B4-BE49-F238E27FC236}">
                <a16:creationId xmlns:a16="http://schemas.microsoft.com/office/drawing/2014/main" id="{771D737D-D866-E1B8-F258-29A44D7E0C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r="1346"/>
          <a:stretch>
            <a:fillRect/>
          </a:stretch>
        </p:blipFill>
        <p:spPr>
          <a:xfrm>
            <a:off x="9220461" y="1673607"/>
            <a:ext cx="873469" cy="897641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26" name="그래픽 52">
            <a:extLst>
              <a:ext uri="{FF2B5EF4-FFF2-40B4-BE49-F238E27FC236}">
                <a16:creationId xmlns:a16="http://schemas.microsoft.com/office/drawing/2014/main" id="{FC790F7C-368F-9749-0A7C-0E1B30AB7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3515" y="5102076"/>
            <a:ext cx="226852" cy="584775"/>
          </a:xfrm>
          <a:prstGeom prst="rect">
            <a:avLst/>
          </a:prstGeom>
        </p:spPr>
      </p:pic>
      <p:pic>
        <p:nvPicPr>
          <p:cNvPr id="27" name="그래픽 51">
            <a:extLst>
              <a:ext uri="{FF2B5EF4-FFF2-40B4-BE49-F238E27FC236}">
                <a16:creationId xmlns:a16="http://schemas.microsoft.com/office/drawing/2014/main" id="{C1A5C5B2-5317-E63D-B0E4-BED4E45473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8081" y="5074558"/>
            <a:ext cx="263821" cy="584775"/>
          </a:xfrm>
          <a:prstGeom prst="rect">
            <a:avLst/>
          </a:prstGeom>
        </p:spPr>
      </p:pic>
      <p:pic>
        <p:nvPicPr>
          <p:cNvPr id="30" name="그래픽 5">
            <a:extLst>
              <a:ext uri="{FF2B5EF4-FFF2-40B4-BE49-F238E27FC236}">
                <a16:creationId xmlns:a16="http://schemas.microsoft.com/office/drawing/2014/main" id="{D74E49C3-0F29-A0E2-1F3D-AA1B3FE61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59951" y="3931095"/>
            <a:ext cx="1421546" cy="1035700"/>
          </a:xfrm>
          <a:prstGeom prst="rect">
            <a:avLst/>
          </a:prstGeom>
        </p:spPr>
      </p:pic>
      <p:sp>
        <p:nvSpPr>
          <p:cNvPr id="31" name="그래픽 61">
            <a:extLst>
              <a:ext uri="{FF2B5EF4-FFF2-40B4-BE49-F238E27FC236}">
                <a16:creationId xmlns:a16="http://schemas.microsoft.com/office/drawing/2014/main" id="{1905F10A-01FD-805C-04E6-B632E79772CB}"/>
              </a:ext>
            </a:extLst>
          </p:cNvPr>
          <p:cNvSpPr/>
          <p:nvPr/>
        </p:nvSpPr>
        <p:spPr>
          <a:xfrm>
            <a:off x="8509286" y="3888660"/>
            <a:ext cx="1462162" cy="1096624"/>
          </a:xfrm>
          <a:custGeom>
            <a:avLst/>
            <a:gdLst>
              <a:gd name="connsiteX0" fmla="*/ 1077301 w 1462161"/>
              <a:gd name="connsiteY0" fmla="*/ 45823 h 1096623"/>
              <a:gd name="connsiteX1" fmla="*/ 1050292 w 1462161"/>
              <a:gd name="connsiteY1" fmla="*/ 32420 h 1096623"/>
              <a:gd name="connsiteX2" fmla="*/ 35511 w 1462161"/>
              <a:gd name="connsiteY2" fmla="*/ 32420 h 1096623"/>
              <a:gd name="connsiteX3" fmla="*/ 33074 w 1462161"/>
              <a:gd name="connsiteY3" fmla="*/ 37294 h 1096623"/>
              <a:gd name="connsiteX4" fmla="*/ 408565 w 1462161"/>
              <a:gd name="connsiteY4" fmla="*/ 536461 h 1096623"/>
              <a:gd name="connsiteX5" fmla="*/ 408565 w 1462161"/>
              <a:gd name="connsiteY5" fmla="*/ 566110 h 1096623"/>
              <a:gd name="connsiteX6" fmla="*/ 33074 w 1462161"/>
              <a:gd name="connsiteY6" fmla="*/ 1065277 h 1096623"/>
              <a:gd name="connsiteX7" fmla="*/ 35511 w 1462161"/>
              <a:gd name="connsiteY7" fmla="*/ 1070151 h 1096623"/>
              <a:gd name="connsiteX8" fmla="*/ 1050292 w 1462161"/>
              <a:gd name="connsiteY8" fmla="*/ 1070151 h 1096623"/>
              <a:gd name="connsiteX9" fmla="*/ 1077301 w 1462161"/>
              <a:gd name="connsiteY9" fmla="*/ 1056748 h 1096623"/>
              <a:gd name="connsiteX10" fmla="*/ 1442232 w 1462161"/>
              <a:gd name="connsiteY10" fmla="*/ 571593 h 1096623"/>
              <a:gd name="connsiteX11" fmla="*/ 1442232 w 1462161"/>
              <a:gd name="connsiteY11" fmla="*/ 530978 h 1096623"/>
              <a:gd name="connsiteX12" fmla="*/ 1077301 w 1462161"/>
              <a:gd name="connsiteY12" fmla="*/ 45823 h 109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2161" h="1096623">
                <a:moveTo>
                  <a:pt x="1077301" y="45823"/>
                </a:moveTo>
                <a:cubicBezTo>
                  <a:pt x="1070803" y="37497"/>
                  <a:pt x="1060852" y="32420"/>
                  <a:pt x="1050292" y="32420"/>
                </a:cubicBezTo>
                <a:lnTo>
                  <a:pt x="35511" y="32420"/>
                </a:lnTo>
                <a:cubicBezTo>
                  <a:pt x="33074" y="32420"/>
                  <a:pt x="31449" y="35263"/>
                  <a:pt x="33074" y="37294"/>
                </a:cubicBezTo>
                <a:lnTo>
                  <a:pt x="408565" y="536461"/>
                </a:lnTo>
                <a:cubicBezTo>
                  <a:pt x="415267" y="545193"/>
                  <a:pt x="415267" y="557378"/>
                  <a:pt x="408565" y="566110"/>
                </a:cubicBezTo>
                <a:lnTo>
                  <a:pt x="33074" y="1065277"/>
                </a:lnTo>
                <a:cubicBezTo>
                  <a:pt x="31652" y="1067308"/>
                  <a:pt x="33074" y="1070151"/>
                  <a:pt x="35511" y="1070151"/>
                </a:cubicBezTo>
                <a:lnTo>
                  <a:pt x="1050292" y="1070151"/>
                </a:lnTo>
                <a:cubicBezTo>
                  <a:pt x="1060852" y="1070151"/>
                  <a:pt x="1071006" y="1065074"/>
                  <a:pt x="1077301" y="1056748"/>
                </a:cubicBezTo>
                <a:lnTo>
                  <a:pt x="1442232" y="571593"/>
                </a:lnTo>
                <a:cubicBezTo>
                  <a:pt x="1451371" y="559612"/>
                  <a:pt x="1451371" y="542959"/>
                  <a:pt x="1442232" y="530978"/>
                </a:cubicBezTo>
                <a:lnTo>
                  <a:pt x="1077301" y="45823"/>
                </a:lnTo>
                <a:close/>
              </a:path>
            </a:pathLst>
          </a:custGeom>
          <a:solidFill>
            <a:srgbClr val="00C2FE"/>
          </a:solidFill>
          <a:ln w="20275" cap="flat">
            <a:noFill/>
            <a:prstDash val="solid"/>
            <a:miter/>
          </a:ln>
          <a:effectLst>
            <a:outerShdw blurRad="127000" dist="63500" dir="2700000" algn="tl" rotWithShape="0">
              <a:prstClr val="black">
                <a:alpha val="30000"/>
              </a:prstClr>
            </a:outerShdw>
          </a:effectLst>
        </p:spPr>
        <p:txBody>
          <a:bodyPr lIns="612000" rtlCol="0" anchor="ctr"/>
          <a:lstStyle/>
          <a:p>
            <a:endParaRPr lang="ko-KR" altLang="en-US" sz="280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3001D0-7581-920C-BD78-E911DEA08552}"/>
              </a:ext>
            </a:extLst>
          </p:cNvPr>
          <p:cNvSpPr txBox="1"/>
          <p:nvPr/>
        </p:nvSpPr>
        <p:spPr>
          <a:xfrm>
            <a:off x="9949288" y="4164628"/>
            <a:ext cx="1206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51A44"/>
                </a:solidFill>
                <a:latin typeface="+mj-lt"/>
              </a:rPr>
              <a:t>65.4%</a:t>
            </a:r>
            <a:endParaRPr lang="ko-KR" altLang="en-US" sz="28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4842DF-429A-9027-494C-5F9485379C64}"/>
              </a:ext>
            </a:extLst>
          </p:cNvPr>
          <p:cNvSpPr txBox="1"/>
          <p:nvPr/>
        </p:nvSpPr>
        <p:spPr>
          <a:xfrm>
            <a:off x="8929491" y="4172429"/>
            <a:ext cx="1206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rgbClr val="251A44"/>
                </a:solidFill>
                <a:latin typeface="+mj-lt"/>
              </a:rPr>
              <a:t>51.7%</a:t>
            </a:r>
            <a:endParaRPr lang="ko-KR" altLang="en-US" sz="280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95BC87-DD86-34D9-9AD2-3F2482407C48}"/>
              </a:ext>
            </a:extLst>
          </p:cNvPr>
          <p:cNvSpPr txBox="1"/>
          <p:nvPr/>
        </p:nvSpPr>
        <p:spPr>
          <a:xfrm>
            <a:off x="2711769" y="619070"/>
            <a:ext cx="7353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251A44"/>
                </a:solidFill>
                <a:latin typeface="+mj-lt"/>
                <a:cs typeface="Arial" panose="020B0604020202020204" pitchFamily="34" charset="0"/>
              </a:rPr>
              <a:t> How many  male and female RECIEVED A bonus</a:t>
            </a:r>
            <a:endParaRPr lang="ko-KR" altLang="en-US" sz="3600" dirty="0">
              <a:solidFill>
                <a:srgbClr val="251A44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998631-8938-8A27-7777-95682073AE50}"/>
              </a:ext>
            </a:extLst>
          </p:cNvPr>
          <p:cNvSpPr txBox="1"/>
          <p:nvPr/>
        </p:nvSpPr>
        <p:spPr>
          <a:xfrm>
            <a:off x="1515851" y="4121739"/>
            <a:ext cx="564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51A44"/>
                </a:solidFill>
                <a:latin typeface="+mj-lt"/>
              </a:rPr>
              <a:t>4%</a:t>
            </a:r>
            <a:endParaRPr lang="ko-KR" altLang="en-US" sz="2800" dirty="0">
              <a:solidFill>
                <a:srgbClr val="251A4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6334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FCCC242-C477-5524-FA3A-B597AC6A50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0873388"/>
              </p:ext>
            </p:extLst>
          </p:nvPr>
        </p:nvGraphicFramePr>
        <p:xfrm>
          <a:off x="1233826" y="934185"/>
          <a:ext cx="392237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481235F-F6DB-80B4-639B-2BD5209E46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4910396"/>
              </p:ext>
            </p:extLst>
          </p:nvPr>
        </p:nvGraphicFramePr>
        <p:xfrm>
          <a:off x="6094476" y="934185"/>
          <a:ext cx="3735324" cy="2388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554A047-1B34-7F31-378D-7B03C4C2E6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116915"/>
              </p:ext>
            </p:extLst>
          </p:nvPr>
        </p:nvGraphicFramePr>
        <p:xfrm>
          <a:off x="1230778" y="3451405"/>
          <a:ext cx="3823822" cy="2371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8A63423-35AF-A278-1E8A-1A83119D62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530294"/>
              </p:ext>
            </p:extLst>
          </p:nvPr>
        </p:nvGraphicFramePr>
        <p:xfrm>
          <a:off x="6371846" y="3398838"/>
          <a:ext cx="3546854" cy="247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사각형: 둥근 모서리 11">
            <a:extLst>
              <a:ext uri="{FF2B5EF4-FFF2-40B4-BE49-F238E27FC236}">
                <a16:creationId xmlns:a16="http://schemas.microsoft.com/office/drawing/2014/main" id="{D12D8293-A882-C35F-D9E2-08FC973350D6}"/>
              </a:ext>
            </a:extLst>
          </p:cNvPr>
          <p:cNvSpPr/>
          <p:nvPr/>
        </p:nvSpPr>
        <p:spPr>
          <a:xfrm>
            <a:off x="3195013" y="119349"/>
            <a:ext cx="5306487" cy="695487"/>
          </a:xfrm>
          <a:prstGeom prst="roundRect">
            <a:avLst>
              <a:gd name="adj" fmla="val 50000"/>
            </a:avLst>
          </a:prstGeom>
          <a:solidFill>
            <a:schemeClr val="accent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/>
              <a:t>The quartile pay bands</a:t>
            </a:r>
            <a:endParaRPr lang="ko-KR" altLang="en-US" sz="3200">
              <a:solidFill>
                <a:srgbClr val="2B13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8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646C56-CFD0-42A2-B314-9B08D37A5A1B}"/>
              </a:ext>
            </a:extLst>
          </p:cNvPr>
          <p:cNvSpPr txBox="1"/>
          <p:nvPr/>
        </p:nvSpPr>
        <p:spPr>
          <a:xfrm>
            <a:off x="396997" y="3612961"/>
            <a:ext cx="5750430" cy="281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 defTabSz="1051560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less hourly pay</a:t>
            </a:r>
          </a:p>
          <a:p>
            <a:pPr marL="457200" indent="-457200" algn="ctr" defTabSz="1051560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less bonus PAID</a:t>
            </a:r>
          </a:p>
          <a:p>
            <a:pPr marL="457200" indent="-457200" algn="ctr" defTabSz="1051560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FEWER number of females RECIEVED bonus</a:t>
            </a:r>
          </a:p>
          <a:p>
            <a:pPr marL="457200" indent="-457200" algn="ctr" defTabSz="1051560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FEW females in higher PAY quartile</a:t>
            </a:r>
          </a:p>
          <a:p>
            <a:pPr algn="ctr" defTabSz="1051560">
              <a:spcAft>
                <a:spcPts val="600"/>
              </a:spcAft>
            </a:pPr>
            <a:r>
              <a:rPr lang="en-US" altLang="ko-KR" sz="2800" dirty="0">
                <a:solidFill>
                  <a:srgbClr val="251A44"/>
                </a:solidFill>
                <a:latin typeface="+mj-lt"/>
              </a:rPr>
              <a:t> </a:t>
            </a:r>
          </a:p>
          <a:p>
            <a:pPr algn="ctr" defTabSz="1051560">
              <a:spcAft>
                <a:spcPts val="600"/>
              </a:spcAft>
            </a:pPr>
            <a:r>
              <a:rPr lang="en-US" altLang="ko-KR" sz="2760" dirty="0">
                <a:solidFill>
                  <a:srgbClr val="251A44"/>
                </a:solidFill>
                <a:latin typeface="+mj-lt"/>
              </a:rPr>
              <a:t> </a:t>
            </a:r>
            <a:endParaRPr lang="ko-KR" altLang="en-US" sz="2400" dirty="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D83631-6B7A-44C7-B11A-79FD8C528E76}"/>
              </a:ext>
            </a:extLst>
          </p:cNvPr>
          <p:cNvSpPr txBox="1"/>
          <p:nvPr/>
        </p:nvSpPr>
        <p:spPr>
          <a:xfrm>
            <a:off x="6460378" y="3612961"/>
            <a:ext cx="482863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 defTabSz="1051560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high hourly pay</a:t>
            </a:r>
          </a:p>
          <a:p>
            <a:pPr marL="457200" indent="-457200" algn="ctr" defTabSz="1051560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high bonus PAID</a:t>
            </a:r>
          </a:p>
          <a:p>
            <a:pPr marL="457200" indent="-457200" algn="ctr" defTabSz="1051560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more number of men RECIEVED bonus</a:t>
            </a:r>
          </a:p>
          <a:p>
            <a:pPr marL="457200" indent="-457200" algn="ctr" defTabSz="1051560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ko-KR" sz="2400" dirty="0">
                <a:solidFill>
                  <a:srgbClr val="251A44"/>
                </a:solidFill>
                <a:latin typeface="+mj-lt"/>
              </a:rPr>
              <a:t>More men  in higher PAY quartile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037802F-8A96-451A-9F00-B8E6EAB1A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833765"/>
            <a:ext cx="2729648" cy="253789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51966AD-30BF-44DB-8B7C-14DE23B08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32" y="833765"/>
            <a:ext cx="2769126" cy="2537896"/>
          </a:xfrm>
          <a:prstGeom prst="rect">
            <a:avLst/>
          </a:prstGeom>
        </p:spPr>
      </p:pic>
      <p:sp>
        <p:nvSpPr>
          <p:cNvPr id="4" name="사각형: 둥근 모서리 11">
            <a:extLst>
              <a:ext uri="{FF2B5EF4-FFF2-40B4-BE49-F238E27FC236}">
                <a16:creationId xmlns:a16="http://schemas.microsoft.com/office/drawing/2014/main" id="{64D1C30B-FBD1-28BF-2942-198B870AC2AB}"/>
              </a:ext>
            </a:extLst>
          </p:cNvPr>
          <p:cNvSpPr/>
          <p:nvPr/>
        </p:nvSpPr>
        <p:spPr>
          <a:xfrm>
            <a:off x="4243913" y="69139"/>
            <a:ext cx="3388787" cy="695487"/>
          </a:xfrm>
          <a:prstGeom prst="roundRect">
            <a:avLst>
              <a:gd name="adj" fmla="val 50000"/>
            </a:avLst>
          </a:prstGeom>
          <a:solidFill>
            <a:schemeClr val="accent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</a:rPr>
              <a:t>CONCLUSION</a:t>
            </a:r>
            <a:endParaRPr lang="ko-KR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44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34FE9-F23C-4B90-B929-824B21FD150B}"/>
              </a:ext>
            </a:extLst>
          </p:cNvPr>
          <p:cNvSpPr txBox="1"/>
          <p:nvPr/>
        </p:nvSpPr>
        <p:spPr>
          <a:xfrm>
            <a:off x="630804" y="3856809"/>
            <a:ext cx="3404406" cy="146193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996696">
              <a:spcAft>
                <a:spcPts val="600"/>
              </a:spcAft>
            </a:pPr>
            <a:r>
              <a:rPr lang="en-US" sz="1400" b="0" i="0">
                <a:solidFill>
                  <a:srgbClr val="374151"/>
                </a:solidFill>
                <a:effectLst/>
                <a:latin typeface="Söhne"/>
              </a:rPr>
              <a:t>Companies should be transparent about their pay policies and provide clear information about how pay is determined. </a:t>
            </a:r>
          </a:p>
          <a:p>
            <a:pPr algn="ctr" defTabSz="996696">
              <a:spcAft>
                <a:spcPts val="600"/>
              </a:spcAft>
            </a:pPr>
            <a:r>
              <a:rPr lang="en-US" sz="1400" b="0" i="0">
                <a:solidFill>
                  <a:srgbClr val="374151"/>
                </a:solidFill>
                <a:effectLst/>
                <a:latin typeface="Söhne"/>
              </a:rPr>
              <a:t>This can help ensure that employees understand how they are being paid and that there are no hidden biases in the pay structure.</a:t>
            </a:r>
            <a:endParaRPr lang="ko-KR" altLang="en-US" sz="1400">
              <a:solidFill>
                <a:srgbClr val="251A4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9CB05E-4CF8-45CE-87AC-432F9291C789}"/>
              </a:ext>
            </a:extLst>
          </p:cNvPr>
          <p:cNvSpPr/>
          <p:nvPr/>
        </p:nvSpPr>
        <p:spPr>
          <a:xfrm>
            <a:off x="475645" y="3394126"/>
            <a:ext cx="3404406" cy="42780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996696">
              <a:spcAft>
                <a:spcPts val="600"/>
              </a:spcAft>
            </a:pPr>
            <a:r>
              <a:rPr lang="en-US" altLang="ko-KR" sz="2180">
                <a:solidFill>
                  <a:srgbClr val="251A44"/>
                </a:solidFill>
                <a:latin typeface="+mj-lt"/>
              </a:rPr>
              <a:t>ENSURE TRANSPARENCY</a:t>
            </a:r>
            <a:endParaRPr lang="en-US" altLang="ko-KR" sz="200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498A7-A995-4D1F-83DB-FA2B7EE2BAFC}"/>
              </a:ext>
            </a:extLst>
          </p:cNvPr>
          <p:cNvSpPr txBox="1"/>
          <p:nvPr/>
        </p:nvSpPr>
        <p:spPr>
          <a:xfrm>
            <a:off x="8290612" y="3856809"/>
            <a:ext cx="3404406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996696">
              <a:spcAft>
                <a:spcPts val="600"/>
              </a:spcAft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Companies can conduct a pay audit to identify any discrepancies in pay between male and female employees. </a:t>
            </a:r>
            <a:endParaRPr lang="en-US" altLang="ko-KR" sz="1526" kern="1200" dirty="0">
              <a:solidFill>
                <a:srgbClr val="251A4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5B2195-B858-4552-9D38-D1FD73201DF1}"/>
              </a:ext>
            </a:extLst>
          </p:cNvPr>
          <p:cNvSpPr/>
          <p:nvPr/>
        </p:nvSpPr>
        <p:spPr>
          <a:xfrm>
            <a:off x="8110046" y="3394126"/>
            <a:ext cx="3404406" cy="42780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996696">
              <a:spcAft>
                <a:spcPts val="600"/>
              </a:spcAft>
            </a:pPr>
            <a:r>
              <a:rPr lang="en-US" altLang="ko-KR" sz="2180">
                <a:solidFill>
                  <a:srgbClr val="251A44"/>
                </a:solidFill>
                <a:latin typeface="+mj-lt"/>
              </a:rPr>
              <a:t>Conduct a pay audit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F809C5-915B-417B-B50E-2665157C3C10}"/>
              </a:ext>
            </a:extLst>
          </p:cNvPr>
          <p:cNvSpPr txBox="1"/>
          <p:nvPr/>
        </p:nvSpPr>
        <p:spPr>
          <a:xfrm>
            <a:off x="4392273" y="3856809"/>
            <a:ext cx="3404406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996696">
              <a:spcAft>
                <a:spcPts val="600"/>
              </a:spcAft>
            </a:pPr>
            <a:r>
              <a:rPr lang="en-US" sz="1600" b="0" i="0">
                <a:solidFill>
                  <a:srgbClr val="374151"/>
                </a:solidFill>
                <a:effectLst/>
                <a:latin typeface="Söhne"/>
              </a:rPr>
              <a:t>Companies should provide training and education to help managers and employees recognize and address unconscious bias.</a:t>
            </a:r>
            <a:endParaRPr lang="ko-KR" altLang="en-US" sz="1600">
              <a:solidFill>
                <a:srgbClr val="251A44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54A9FAF-765A-48F8-8452-FDA5B9A91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03" y="1415403"/>
            <a:ext cx="2048797" cy="17628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40E442-FEFE-4338-AD14-78FA7F1E7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03" y="1415403"/>
            <a:ext cx="2789186" cy="17628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A298C5-6812-4F94-BADE-E1D0DBE79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56" y="1415403"/>
            <a:ext cx="1798085" cy="1762829"/>
          </a:xfrm>
          <a:prstGeom prst="rect">
            <a:avLst/>
          </a:prstGeom>
        </p:spPr>
      </p:pic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859366B1-578C-FB34-C81C-C771A97F15B4}"/>
              </a:ext>
            </a:extLst>
          </p:cNvPr>
          <p:cNvSpPr/>
          <p:nvPr/>
        </p:nvSpPr>
        <p:spPr>
          <a:xfrm>
            <a:off x="4243913" y="69139"/>
            <a:ext cx="3388787" cy="695487"/>
          </a:xfrm>
          <a:prstGeom prst="roundRect">
            <a:avLst>
              <a:gd name="adj" fmla="val 50000"/>
            </a:avLst>
          </a:prstGeom>
          <a:solidFill>
            <a:schemeClr val="accent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SOLUTION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직사각형 14">
            <a:extLst>
              <a:ext uri="{FF2B5EF4-FFF2-40B4-BE49-F238E27FC236}">
                <a16:creationId xmlns:a16="http://schemas.microsoft.com/office/drawing/2014/main" id="{4E7A85BD-6F61-D4B0-3ED2-56C40FD29EB9}"/>
              </a:ext>
            </a:extLst>
          </p:cNvPr>
          <p:cNvSpPr/>
          <p:nvPr/>
        </p:nvSpPr>
        <p:spPr>
          <a:xfrm>
            <a:off x="4190368" y="3429000"/>
            <a:ext cx="3404406" cy="42780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defTabSz="996696">
              <a:spcAft>
                <a:spcPts val="600"/>
              </a:spcAft>
            </a:pPr>
            <a:r>
              <a:rPr lang="en-US" altLang="ko-KR" sz="2180">
                <a:solidFill>
                  <a:srgbClr val="251A44"/>
                </a:solidFill>
                <a:latin typeface="+mj-lt"/>
              </a:rPr>
              <a:t>Address unconscious bias</a:t>
            </a:r>
          </a:p>
        </p:txBody>
      </p:sp>
    </p:spTree>
    <p:extLst>
      <p:ext uri="{BB962C8B-B14F-4D97-AF65-F5344CB8AC3E}">
        <p14:creationId xmlns:p14="http://schemas.microsoft.com/office/powerpoint/2010/main" val="703078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885020B-D4F1-928A-8F1B-EF7F28025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CE8F4-C84D-3697-83B7-7E65D6A3865A}"/>
              </a:ext>
            </a:extLst>
          </p:cNvPr>
          <p:cNvSpPr txBox="1"/>
          <p:nvPr/>
        </p:nvSpPr>
        <p:spPr>
          <a:xfrm>
            <a:off x="2743201" y="3067735"/>
            <a:ext cx="7620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192C49"/>
                </a:solidFill>
                <a:effectLst/>
                <a:latin typeface="Poppins" pitchFamily="2" charset="77"/>
              </a:rPr>
              <a:t>“Let woman share the rights and she will emulate the virtues of man.”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5243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4040B-AE2F-651A-AED9-4E6F40272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" b="1223"/>
          <a:stretch/>
        </p:blipFill>
        <p:spPr>
          <a:xfrm>
            <a:off x="108527" y="10"/>
            <a:ext cx="12191981" cy="6857990"/>
          </a:xfrm>
          <a:prstGeom prst="rect">
            <a:avLst/>
          </a:prstGeom>
        </p:spPr>
      </p:pic>
      <p:sp>
        <p:nvSpPr>
          <p:cNvPr id="18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655438" y="838201"/>
            <a:ext cx="7098161" cy="4549051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9819E-4EF4-7604-CF1A-D9361B2DED14}"/>
              </a:ext>
            </a:extLst>
          </p:cNvPr>
          <p:cNvSpPr txBox="1"/>
          <p:nvPr/>
        </p:nvSpPr>
        <p:spPr>
          <a:xfrm>
            <a:off x="4110229" y="2699569"/>
            <a:ext cx="6197600" cy="145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96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end !</a:t>
            </a:r>
          </a:p>
        </p:txBody>
      </p:sp>
    </p:spTree>
    <p:extLst>
      <p:ext uri="{BB962C8B-B14F-4D97-AF65-F5344CB8AC3E}">
        <p14:creationId xmlns:p14="http://schemas.microsoft.com/office/powerpoint/2010/main" val="1487378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c 17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19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C4E50-3897-A4E5-7893-755335194B06}"/>
              </a:ext>
            </a:extLst>
          </p:cNvPr>
          <p:cNvSpPr txBox="1"/>
          <p:nvPr/>
        </p:nvSpPr>
        <p:spPr>
          <a:xfrm>
            <a:off x="838200" y="647593"/>
            <a:ext cx="4467792" cy="3060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63DDA-F86A-4130-F14E-CF21F15EB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9" b="8231"/>
          <a:stretch/>
        </p:blipFill>
        <p:spPr>
          <a:xfrm>
            <a:off x="6151798" y="2233105"/>
            <a:ext cx="4252055" cy="2391790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5950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5">
            <a:extLst>
              <a:ext uri="{FF2B5EF4-FFF2-40B4-BE49-F238E27FC236}">
                <a16:creationId xmlns:a16="http://schemas.microsoft.com/office/drawing/2014/main" id="{9B6CD22E-2269-419F-9E81-016EA035D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7">
            <a:extLst>
              <a:ext uri="{FF2B5EF4-FFF2-40B4-BE49-F238E27FC236}">
                <a16:creationId xmlns:a16="http://schemas.microsoft.com/office/drawing/2014/main" id="{AA607D34-E2A9-4595-9DB2-5472E077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082" y="0"/>
            <a:ext cx="4884918" cy="6858000"/>
          </a:xfrm>
          <a:custGeom>
            <a:avLst/>
            <a:gdLst>
              <a:gd name="connsiteX0" fmla="*/ 1097203 w 4884918"/>
              <a:gd name="connsiteY0" fmla="*/ 0 h 6858000"/>
              <a:gd name="connsiteX1" fmla="*/ 1154155 w 4884918"/>
              <a:gd name="connsiteY1" fmla="*/ 0 h 6858000"/>
              <a:gd name="connsiteX2" fmla="*/ 972305 w 4884918"/>
              <a:gd name="connsiteY2" fmla="*/ 343212 h 6858000"/>
              <a:gd name="connsiteX3" fmla="*/ 780524 w 4884918"/>
              <a:gd name="connsiteY3" fmla="*/ 761067 h 6858000"/>
              <a:gd name="connsiteX4" fmla="*/ 737045 w 4884918"/>
              <a:gd name="connsiteY4" fmla="*/ 865164 h 6858000"/>
              <a:gd name="connsiteX5" fmla="*/ 762322 w 4884918"/>
              <a:gd name="connsiteY5" fmla="*/ 830676 h 6858000"/>
              <a:gd name="connsiteX6" fmla="*/ 1118805 w 4884918"/>
              <a:gd name="connsiteY6" fmla="*/ 160440 h 6858000"/>
              <a:gd name="connsiteX7" fmla="*/ 1221640 w 4884918"/>
              <a:gd name="connsiteY7" fmla="*/ 0 h 6858000"/>
              <a:gd name="connsiteX8" fmla="*/ 4884918 w 4884918"/>
              <a:gd name="connsiteY8" fmla="*/ 0 h 6858000"/>
              <a:gd name="connsiteX9" fmla="*/ 4884918 w 4884918"/>
              <a:gd name="connsiteY9" fmla="*/ 6857999 h 6858000"/>
              <a:gd name="connsiteX10" fmla="*/ 4884918 w 4884918"/>
              <a:gd name="connsiteY10" fmla="*/ 6858000 h 6858000"/>
              <a:gd name="connsiteX11" fmla="*/ 704817 w 4884918"/>
              <a:gd name="connsiteY11" fmla="*/ 6858000 h 6858000"/>
              <a:gd name="connsiteX12" fmla="*/ 618717 w 4884918"/>
              <a:gd name="connsiteY12" fmla="*/ 6672538 h 6858000"/>
              <a:gd name="connsiteX13" fmla="*/ 309324 w 4884918"/>
              <a:gd name="connsiteY13" fmla="*/ 5833618 h 6858000"/>
              <a:gd name="connsiteX14" fmla="*/ 209850 w 4884918"/>
              <a:gd name="connsiteY14" fmla="*/ 5484180 h 6858000"/>
              <a:gd name="connsiteX15" fmla="*/ 211619 w 4884918"/>
              <a:gd name="connsiteY15" fmla="*/ 5517653 h 6858000"/>
              <a:gd name="connsiteX16" fmla="*/ 361778 w 4884918"/>
              <a:gd name="connsiteY16" fmla="*/ 6145524 h 6858000"/>
              <a:gd name="connsiteX17" fmla="*/ 591356 w 4884918"/>
              <a:gd name="connsiteY17" fmla="*/ 6843306 h 6858000"/>
              <a:gd name="connsiteX18" fmla="*/ 597415 w 4884918"/>
              <a:gd name="connsiteY18" fmla="*/ 6858000 h 6858000"/>
              <a:gd name="connsiteX19" fmla="*/ 545224 w 4884918"/>
              <a:gd name="connsiteY19" fmla="*/ 6858000 h 6858000"/>
              <a:gd name="connsiteX20" fmla="*/ 533604 w 4884918"/>
              <a:gd name="connsiteY20" fmla="*/ 6830072 h 6858000"/>
              <a:gd name="connsiteX21" fmla="*/ 169657 w 4884918"/>
              <a:gd name="connsiteY21" fmla="*/ 5556577 h 6858000"/>
              <a:gd name="connsiteX22" fmla="*/ 12169 w 4884918"/>
              <a:gd name="connsiteY22" fmla="*/ 4362835 h 6858000"/>
              <a:gd name="connsiteX23" fmla="*/ 46168 w 4884918"/>
              <a:gd name="connsiteY23" fmla="*/ 3338487 h 6858000"/>
              <a:gd name="connsiteX24" fmla="*/ 490574 w 4884918"/>
              <a:gd name="connsiteY24" fmla="*/ 1381078 h 6858000"/>
              <a:gd name="connsiteX25" fmla="*/ 984701 w 4884918"/>
              <a:gd name="connsiteY25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84918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4884918" y="0"/>
                </a:lnTo>
                <a:lnTo>
                  <a:pt x="4884918" y="6857999"/>
                </a:lnTo>
                <a:lnTo>
                  <a:pt x="4884918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80" y="5439978"/>
            <a:ext cx="5897880" cy="18288"/>
          </a:xfrm>
          <a:custGeom>
            <a:avLst/>
            <a:gdLst>
              <a:gd name="connsiteX0" fmla="*/ 0 w 5897880"/>
              <a:gd name="connsiteY0" fmla="*/ 0 h 18288"/>
              <a:gd name="connsiteX1" fmla="*/ 537362 w 5897880"/>
              <a:gd name="connsiteY1" fmla="*/ 0 h 18288"/>
              <a:gd name="connsiteX2" fmla="*/ 1133704 w 5897880"/>
              <a:gd name="connsiteY2" fmla="*/ 0 h 18288"/>
              <a:gd name="connsiteX3" fmla="*/ 1671066 w 5897880"/>
              <a:gd name="connsiteY3" fmla="*/ 0 h 18288"/>
              <a:gd name="connsiteX4" fmla="*/ 2385365 w 5897880"/>
              <a:gd name="connsiteY4" fmla="*/ 0 h 18288"/>
              <a:gd name="connsiteX5" fmla="*/ 3040685 w 5897880"/>
              <a:gd name="connsiteY5" fmla="*/ 0 h 18288"/>
              <a:gd name="connsiteX6" fmla="*/ 3696005 w 5897880"/>
              <a:gd name="connsiteY6" fmla="*/ 0 h 18288"/>
              <a:gd name="connsiteX7" fmla="*/ 4469282 w 5897880"/>
              <a:gd name="connsiteY7" fmla="*/ 0 h 18288"/>
              <a:gd name="connsiteX8" fmla="*/ 5183581 w 5897880"/>
              <a:gd name="connsiteY8" fmla="*/ 0 h 18288"/>
              <a:gd name="connsiteX9" fmla="*/ 5897880 w 5897880"/>
              <a:gd name="connsiteY9" fmla="*/ 0 h 18288"/>
              <a:gd name="connsiteX10" fmla="*/ 5897880 w 5897880"/>
              <a:gd name="connsiteY10" fmla="*/ 18288 h 18288"/>
              <a:gd name="connsiteX11" fmla="*/ 5419496 w 5897880"/>
              <a:gd name="connsiteY11" fmla="*/ 18288 h 18288"/>
              <a:gd name="connsiteX12" fmla="*/ 4882134 w 5897880"/>
              <a:gd name="connsiteY12" fmla="*/ 18288 h 18288"/>
              <a:gd name="connsiteX13" fmla="*/ 4167835 w 5897880"/>
              <a:gd name="connsiteY13" fmla="*/ 18288 h 18288"/>
              <a:gd name="connsiteX14" fmla="*/ 3394558 w 5897880"/>
              <a:gd name="connsiteY14" fmla="*/ 18288 h 18288"/>
              <a:gd name="connsiteX15" fmla="*/ 2798216 w 5897880"/>
              <a:gd name="connsiteY15" fmla="*/ 18288 h 18288"/>
              <a:gd name="connsiteX16" fmla="*/ 2024939 w 5897880"/>
              <a:gd name="connsiteY16" fmla="*/ 18288 h 18288"/>
              <a:gd name="connsiteX17" fmla="*/ 1487576 w 5897880"/>
              <a:gd name="connsiteY17" fmla="*/ 18288 h 18288"/>
              <a:gd name="connsiteX18" fmla="*/ 1009193 w 5897880"/>
              <a:gd name="connsiteY18" fmla="*/ 18288 h 18288"/>
              <a:gd name="connsiteX19" fmla="*/ 0 w 5897880"/>
              <a:gd name="connsiteY19" fmla="*/ 18288 h 18288"/>
              <a:gd name="connsiteX20" fmla="*/ 0 w 5897880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97880" h="18288" fill="none" extrusionOk="0">
                <a:moveTo>
                  <a:pt x="0" y="0"/>
                </a:moveTo>
                <a:cubicBezTo>
                  <a:pt x="232564" y="21549"/>
                  <a:pt x="389747" y="7320"/>
                  <a:pt x="537362" y="0"/>
                </a:cubicBezTo>
                <a:cubicBezTo>
                  <a:pt x="684977" y="-7320"/>
                  <a:pt x="894159" y="-7726"/>
                  <a:pt x="1133704" y="0"/>
                </a:cubicBezTo>
                <a:cubicBezTo>
                  <a:pt x="1373249" y="7726"/>
                  <a:pt x="1440352" y="-304"/>
                  <a:pt x="1671066" y="0"/>
                </a:cubicBezTo>
                <a:cubicBezTo>
                  <a:pt x="1901780" y="304"/>
                  <a:pt x="2091497" y="765"/>
                  <a:pt x="2385365" y="0"/>
                </a:cubicBezTo>
                <a:cubicBezTo>
                  <a:pt x="2679233" y="-765"/>
                  <a:pt x="2762926" y="2802"/>
                  <a:pt x="3040685" y="0"/>
                </a:cubicBezTo>
                <a:cubicBezTo>
                  <a:pt x="3318444" y="-2802"/>
                  <a:pt x="3409726" y="9093"/>
                  <a:pt x="3696005" y="0"/>
                </a:cubicBezTo>
                <a:cubicBezTo>
                  <a:pt x="3982284" y="-9093"/>
                  <a:pt x="4087272" y="27119"/>
                  <a:pt x="4469282" y="0"/>
                </a:cubicBezTo>
                <a:cubicBezTo>
                  <a:pt x="4851292" y="-27119"/>
                  <a:pt x="4924835" y="26473"/>
                  <a:pt x="5183581" y="0"/>
                </a:cubicBezTo>
                <a:cubicBezTo>
                  <a:pt x="5442327" y="-26473"/>
                  <a:pt x="5598463" y="7328"/>
                  <a:pt x="5897880" y="0"/>
                </a:cubicBezTo>
                <a:cubicBezTo>
                  <a:pt x="5898259" y="7355"/>
                  <a:pt x="5898164" y="10249"/>
                  <a:pt x="5897880" y="18288"/>
                </a:cubicBezTo>
                <a:cubicBezTo>
                  <a:pt x="5682742" y="31268"/>
                  <a:pt x="5520014" y="14700"/>
                  <a:pt x="5419496" y="18288"/>
                </a:cubicBezTo>
                <a:cubicBezTo>
                  <a:pt x="5318978" y="21876"/>
                  <a:pt x="5012864" y="-2446"/>
                  <a:pt x="4882134" y="18288"/>
                </a:cubicBezTo>
                <a:cubicBezTo>
                  <a:pt x="4751404" y="39022"/>
                  <a:pt x="4313676" y="-3937"/>
                  <a:pt x="4167835" y="18288"/>
                </a:cubicBezTo>
                <a:cubicBezTo>
                  <a:pt x="4021994" y="40513"/>
                  <a:pt x="3715729" y="50049"/>
                  <a:pt x="3394558" y="18288"/>
                </a:cubicBezTo>
                <a:cubicBezTo>
                  <a:pt x="3073387" y="-13473"/>
                  <a:pt x="3093227" y="29828"/>
                  <a:pt x="2798216" y="18288"/>
                </a:cubicBezTo>
                <a:cubicBezTo>
                  <a:pt x="2503205" y="6748"/>
                  <a:pt x="2297615" y="22459"/>
                  <a:pt x="2024939" y="18288"/>
                </a:cubicBezTo>
                <a:cubicBezTo>
                  <a:pt x="1752263" y="14117"/>
                  <a:pt x="1629814" y="-5485"/>
                  <a:pt x="1487576" y="18288"/>
                </a:cubicBezTo>
                <a:cubicBezTo>
                  <a:pt x="1345338" y="42061"/>
                  <a:pt x="1238885" y="15810"/>
                  <a:pt x="1009193" y="18288"/>
                </a:cubicBezTo>
                <a:cubicBezTo>
                  <a:pt x="779501" y="20766"/>
                  <a:pt x="441829" y="-24679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5897880" h="18288" stroke="0" extrusionOk="0">
                <a:moveTo>
                  <a:pt x="0" y="0"/>
                </a:moveTo>
                <a:cubicBezTo>
                  <a:pt x="196299" y="-26676"/>
                  <a:pt x="463834" y="6738"/>
                  <a:pt x="596341" y="0"/>
                </a:cubicBezTo>
                <a:cubicBezTo>
                  <a:pt x="728848" y="-6738"/>
                  <a:pt x="857267" y="1845"/>
                  <a:pt x="1074725" y="0"/>
                </a:cubicBezTo>
                <a:cubicBezTo>
                  <a:pt x="1292183" y="-1845"/>
                  <a:pt x="1545672" y="3744"/>
                  <a:pt x="1848002" y="0"/>
                </a:cubicBezTo>
                <a:cubicBezTo>
                  <a:pt x="2150332" y="-3744"/>
                  <a:pt x="2306688" y="-14526"/>
                  <a:pt x="2444344" y="0"/>
                </a:cubicBezTo>
                <a:cubicBezTo>
                  <a:pt x="2582000" y="14526"/>
                  <a:pt x="2761095" y="-11862"/>
                  <a:pt x="3040685" y="0"/>
                </a:cubicBezTo>
                <a:cubicBezTo>
                  <a:pt x="3320275" y="11862"/>
                  <a:pt x="3622320" y="-32867"/>
                  <a:pt x="3813962" y="0"/>
                </a:cubicBezTo>
                <a:cubicBezTo>
                  <a:pt x="4005604" y="32867"/>
                  <a:pt x="4117810" y="-10778"/>
                  <a:pt x="4351325" y="0"/>
                </a:cubicBezTo>
                <a:cubicBezTo>
                  <a:pt x="4584840" y="10778"/>
                  <a:pt x="4963783" y="-32384"/>
                  <a:pt x="5124602" y="0"/>
                </a:cubicBezTo>
                <a:cubicBezTo>
                  <a:pt x="5285421" y="32384"/>
                  <a:pt x="5705238" y="-29538"/>
                  <a:pt x="5897880" y="0"/>
                </a:cubicBezTo>
                <a:cubicBezTo>
                  <a:pt x="5898220" y="5688"/>
                  <a:pt x="5897711" y="13142"/>
                  <a:pt x="5897880" y="18288"/>
                </a:cubicBezTo>
                <a:cubicBezTo>
                  <a:pt x="5630425" y="-1425"/>
                  <a:pt x="5532865" y="12244"/>
                  <a:pt x="5242560" y="18288"/>
                </a:cubicBezTo>
                <a:cubicBezTo>
                  <a:pt x="4952255" y="24332"/>
                  <a:pt x="4783060" y="5748"/>
                  <a:pt x="4646219" y="18288"/>
                </a:cubicBezTo>
                <a:cubicBezTo>
                  <a:pt x="4509378" y="30828"/>
                  <a:pt x="4163771" y="-13995"/>
                  <a:pt x="3872941" y="18288"/>
                </a:cubicBezTo>
                <a:cubicBezTo>
                  <a:pt x="3582111" y="50571"/>
                  <a:pt x="3362704" y="-1402"/>
                  <a:pt x="3099664" y="18288"/>
                </a:cubicBezTo>
                <a:cubicBezTo>
                  <a:pt x="2836624" y="37978"/>
                  <a:pt x="2747441" y="19657"/>
                  <a:pt x="2562301" y="18288"/>
                </a:cubicBezTo>
                <a:cubicBezTo>
                  <a:pt x="2377161" y="16919"/>
                  <a:pt x="2104946" y="21735"/>
                  <a:pt x="1906981" y="18288"/>
                </a:cubicBezTo>
                <a:cubicBezTo>
                  <a:pt x="1709016" y="14841"/>
                  <a:pt x="1304654" y="-2323"/>
                  <a:pt x="1133704" y="18288"/>
                </a:cubicBezTo>
                <a:cubicBezTo>
                  <a:pt x="962754" y="38899"/>
                  <a:pt x="457048" y="2985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 line 2">
            <a:extLst>
              <a:ext uri="{FF2B5EF4-FFF2-40B4-BE49-F238E27FC236}">
                <a16:creationId xmlns:a16="http://schemas.microsoft.com/office/drawing/2014/main" id="{8FFD9892-EDE5-4886-A313-66099DA8C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653" y="5626353"/>
            <a:ext cx="3479619" cy="18288"/>
          </a:xfrm>
          <a:custGeom>
            <a:avLst/>
            <a:gdLst>
              <a:gd name="connsiteX0" fmla="*/ 0 w 3479619"/>
              <a:gd name="connsiteY0" fmla="*/ 0 h 18288"/>
              <a:gd name="connsiteX1" fmla="*/ 661128 w 3479619"/>
              <a:gd name="connsiteY1" fmla="*/ 0 h 18288"/>
              <a:gd name="connsiteX2" fmla="*/ 1357051 w 3479619"/>
              <a:gd name="connsiteY2" fmla="*/ 0 h 18288"/>
              <a:gd name="connsiteX3" fmla="*/ 2087771 w 3479619"/>
              <a:gd name="connsiteY3" fmla="*/ 0 h 18288"/>
              <a:gd name="connsiteX4" fmla="*/ 2818491 w 3479619"/>
              <a:gd name="connsiteY4" fmla="*/ 0 h 18288"/>
              <a:gd name="connsiteX5" fmla="*/ 3479619 w 3479619"/>
              <a:gd name="connsiteY5" fmla="*/ 0 h 18288"/>
              <a:gd name="connsiteX6" fmla="*/ 3479619 w 3479619"/>
              <a:gd name="connsiteY6" fmla="*/ 18288 h 18288"/>
              <a:gd name="connsiteX7" fmla="*/ 2714103 w 3479619"/>
              <a:gd name="connsiteY7" fmla="*/ 18288 h 18288"/>
              <a:gd name="connsiteX8" fmla="*/ 1948587 w 3479619"/>
              <a:gd name="connsiteY8" fmla="*/ 18288 h 18288"/>
              <a:gd name="connsiteX9" fmla="*/ 1252663 w 3479619"/>
              <a:gd name="connsiteY9" fmla="*/ 18288 h 18288"/>
              <a:gd name="connsiteX10" fmla="*/ 0 w 3479619"/>
              <a:gd name="connsiteY10" fmla="*/ 18288 h 18288"/>
              <a:gd name="connsiteX11" fmla="*/ 0 w 3479619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9619" h="18288" fill="none" extrusionOk="0">
                <a:moveTo>
                  <a:pt x="0" y="0"/>
                </a:moveTo>
                <a:cubicBezTo>
                  <a:pt x="178395" y="-3637"/>
                  <a:pt x="368619" y="-28254"/>
                  <a:pt x="661128" y="0"/>
                </a:cubicBezTo>
                <a:cubicBezTo>
                  <a:pt x="953637" y="28254"/>
                  <a:pt x="1022982" y="-4416"/>
                  <a:pt x="1357051" y="0"/>
                </a:cubicBezTo>
                <a:cubicBezTo>
                  <a:pt x="1691120" y="4416"/>
                  <a:pt x="1729558" y="27777"/>
                  <a:pt x="2087771" y="0"/>
                </a:cubicBezTo>
                <a:cubicBezTo>
                  <a:pt x="2445984" y="-27777"/>
                  <a:pt x="2592094" y="4429"/>
                  <a:pt x="2818491" y="0"/>
                </a:cubicBezTo>
                <a:cubicBezTo>
                  <a:pt x="3044888" y="-4429"/>
                  <a:pt x="3204567" y="26471"/>
                  <a:pt x="3479619" y="0"/>
                </a:cubicBezTo>
                <a:cubicBezTo>
                  <a:pt x="3478910" y="8157"/>
                  <a:pt x="3479206" y="12125"/>
                  <a:pt x="3479619" y="18288"/>
                </a:cubicBezTo>
                <a:cubicBezTo>
                  <a:pt x="3315855" y="-2963"/>
                  <a:pt x="3094885" y="26965"/>
                  <a:pt x="2714103" y="18288"/>
                </a:cubicBezTo>
                <a:cubicBezTo>
                  <a:pt x="2333321" y="9611"/>
                  <a:pt x="2260528" y="-15335"/>
                  <a:pt x="1948587" y="18288"/>
                </a:cubicBezTo>
                <a:cubicBezTo>
                  <a:pt x="1636646" y="51911"/>
                  <a:pt x="1489816" y="46369"/>
                  <a:pt x="1252663" y="18288"/>
                </a:cubicBezTo>
                <a:cubicBezTo>
                  <a:pt x="1015510" y="-9793"/>
                  <a:pt x="519812" y="-1217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479619" h="18288" stroke="0" extrusionOk="0">
                <a:moveTo>
                  <a:pt x="0" y="0"/>
                </a:moveTo>
                <a:cubicBezTo>
                  <a:pt x="326045" y="25020"/>
                  <a:pt x="425411" y="-17676"/>
                  <a:pt x="661128" y="0"/>
                </a:cubicBezTo>
                <a:cubicBezTo>
                  <a:pt x="896845" y="17676"/>
                  <a:pt x="1124825" y="1478"/>
                  <a:pt x="1252663" y="0"/>
                </a:cubicBezTo>
                <a:cubicBezTo>
                  <a:pt x="1380502" y="-1478"/>
                  <a:pt x="1694914" y="11788"/>
                  <a:pt x="2018179" y="0"/>
                </a:cubicBezTo>
                <a:cubicBezTo>
                  <a:pt x="2341444" y="-11788"/>
                  <a:pt x="2451167" y="12596"/>
                  <a:pt x="2679307" y="0"/>
                </a:cubicBezTo>
                <a:cubicBezTo>
                  <a:pt x="2907447" y="-12596"/>
                  <a:pt x="3094555" y="23821"/>
                  <a:pt x="3479619" y="0"/>
                </a:cubicBezTo>
                <a:cubicBezTo>
                  <a:pt x="3479355" y="4493"/>
                  <a:pt x="3480003" y="9472"/>
                  <a:pt x="3479619" y="18288"/>
                </a:cubicBezTo>
                <a:cubicBezTo>
                  <a:pt x="3311729" y="36782"/>
                  <a:pt x="3015946" y="7938"/>
                  <a:pt x="2783695" y="18288"/>
                </a:cubicBezTo>
                <a:cubicBezTo>
                  <a:pt x="2551444" y="28638"/>
                  <a:pt x="2398767" y="-13940"/>
                  <a:pt x="2018179" y="18288"/>
                </a:cubicBezTo>
                <a:cubicBezTo>
                  <a:pt x="1637591" y="50516"/>
                  <a:pt x="1634873" y="-6356"/>
                  <a:pt x="1426644" y="18288"/>
                </a:cubicBezTo>
                <a:cubicBezTo>
                  <a:pt x="1218415" y="42932"/>
                  <a:pt x="1006973" y="4094"/>
                  <a:pt x="730720" y="18288"/>
                </a:cubicBezTo>
                <a:cubicBezTo>
                  <a:pt x="454467" y="32482"/>
                  <a:pt x="291313" y="3910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타원 57">
            <a:extLst>
              <a:ext uri="{FF2B5EF4-FFF2-40B4-BE49-F238E27FC236}">
                <a16:creationId xmlns:a16="http://schemas.microsoft.com/office/drawing/2014/main" id="{20DF6481-6DAE-9093-F89D-9EB439544F98}"/>
              </a:ext>
            </a:extLst>
          </p:cNvPr>
          <p:cNvSpPr/>
          <p:nvPr/>
        </p:nvSpPr>
        <p:spPr>
          <a:xfrm>
            <a:off x="2321743" y="2767991"/>
            <a:ext cx="1259658" cy="1259656"/>
          </a:xfrm>
          <a:prstGeom prst="ellipse">
            <a:avLst/>
          </a:prstGeom>
          <a:solidFill>
            <a:srgbClr val="251A4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DFD5F6"/>
              </a:solidFill>
              <a:latin typeface="+mj-lt"/>
            </a:endParaRPr>
          </a:p>
        </p:txBody>
      </p:sp>
      <p:sp>
        <p:nvSpPr>
          <p:cNvPr id="7" name="자유형: 도형 61">
            <a:extLst>
              <a:ext uri="{FF2B5EF4-FFF2-40B4-BE49-F238E27FC236}">
                <a16:creationId xmlns:a16="http://schemas.microsoft.com/office/drawing/2014/main" id="{CF662905-321D-C289-2B27-AA488B7D3D73}"/>
              </a:ext>
            </a:extLst>
          </p:cNvPr>
          <p:cNvSpPr/>
          <p:nvPr/>
        </p:nvSpPr>
        <p:spPr>
          <a:xfrm>
            <a:off x="2750783" y="3153025"/>
            <a:ext cx="401576" cy="505208"/>
          </a:xfrm>
          <a:custGeom>
            <a:avLst/>
            <a:gdLst>
              <a:gd name="connsiteX0" fmla="*/ 263462 w 295275"/>
              <a:gd name="connsiteY0" fmla="*/ 7144 h 371475"/>
              <a:gd name="connsiteX1" fmla="*/ 240030 w 295275"/>
              <a:gd name="connsiteY1" fmla="*/ 7144 h 371475"/>
              <a:gd name="connsiteX2" fmla="*/ 241173 w 295275"/>
              <a:gd name="connsiteY2" fmla="*/ 18288 h 371475"/>
              <a:gd name="connsiteX3" fmla="*/ 185452 w 295275"/>
              <a:gd name="connsiteY3" fmla="*/ 74009 h 371475"/>
              <a:gd name="connsiteX4" fmla="*/ 118586 w 295275"/>
              <a:gd name="connsiteY4" fmla="*/ 74009 h 371475"/>
              <a:gd name="connsiteX5" fmla="*/ 62865 w 295275"/>
              <a:gd name="connsiteY5" fmla="*/ 18288 h 371475"/>
              <a:gd name="connsiteX6" fmla="*/ 64008 w 295275"/>
              <a:gd name="connsiteY6" fmla="*/ 7144 h 371475"/>
              <a:gd name="connsiteX7" fmla="*/ 40577 w 295275"/>
              <a:gd name="connsiteY7" fmla="*/ 7144 h 371475"/>
              <a:gd name="connsiteX8" fmla="*/ 7144 w 295275"/>
              <a:gd name="connsiteY8" fmla="*/ 40577 h 371475"/>
              <a:gd name="connsiteX9" fmla="*/ 7144 w 295275"/>
              <a:gd name="connsiteY9" fmla="*/ 331851 h 371475"/>
              <a:gd name="connsiteX10" fmla="*/ 40577 w 295275"/>
              <a:gd name="connsiteY10" fmla="*/ 365284 h 371475"/>
              <a:gd name="connsiteX11" fmla="*/ 263462 w 295275"/>
              <a:gd name="connsiteY11" fmla="*/ 365284 h 371475"/>
              <a:gd name="connsiteX12" fmla="*/ 296894 w 295275"/>
              <a:gd name="connsiteY12" fmla="*/ 331851 h 371475"/>
              <a:gd name="connsiteX13" fmla="*/ 296894 w 295275"/>
              <a:gd name="connsiteY13" fmla="*/ 40577 h 371475"/>
              <a:gd name="connsiteX14" fmla="*/ 263462 w 295275"/>
              <a:gd name="connsiteY14" fmla="*/ 7144 h 371475"/>
              <a:gd name="connsiteX15" fmla="*/ 115253 w 295275"/>
              <a:gd name="connsiteY15" fmla="*/ 295085 h 371475"/>
              <a:gd name="connsiteX16" fmla="*/ 81820 w 295275"/>
              <a:gd name="connsiteY16" fmla="*/ 328517 h 371475"/>
              <a:gd name="connsiteX17" fmla="*/ 66104 w 295275"/>
              <a:gd name="connsiteY17" fmla="*/ 328517 h 371475"/>
              <a:gd name="connsiteX18" fmla="*/ 54959 w 295275"/>
              <a:gd name="connsiteY18" fmla="*/ 317373 h 371475"/>
              <a:gd name="connsiteX19" fmla="*/ 54959 w 295275"/>
              <a:gd name="connsiteY19" fmla="*/ 301657 h 371475"/>
              <a:gd name="connsiteX20" fmla="*/ 70676 w 295275"/>
              <a:gd name="connsiteY20" fmla="*/ 301657 h 371475"/>
              <a:gd name="connsiteX21" fmla="*/ 73914 w 295275"/>
              <a:gd name="connsiteY21" fmla="*/ 304895 h 371475"/>
              <a:gd name="connsiteX22" fmla="*/ 99441 w 295275"/>
              <a:gd name="connsiteY22" fmla="*/ 279368 h 371475"/>
              <a:gd name="connsiteX23" fmla="*/ 115157 w 295275"/>
              <a:gd name="connsiteY23" fmla="*/ 279368 h 371475"/>
              <a:gd name="connsiteX24" fmla="*/ 115253 w 295275"/>
              <a:gd name="connsiteY24" fmla="*/ 295085 h 371475"/>
              <a:gd name="connsiteX25" fmla="*/ 115253 w 295275"/>
              <a:gd name="connsiteY25" fmla="*/ 205264 h 371475"/>
              <a:gd name="connsiteX26" fmla="*/ 81820 w 295275"/>
              <a:gd name="connsiteY26" fmla="*/ 238697 h 371475"/>
              <a:gd name="connsiteX27" fmla="*/ 66104 w 295275"/>
              <a:gd name="connsiteY27" fmla="*/ 238697 h 371475"/>
              <a:gd name="connsiteX28" fmla="*/ 54959 w 295275"/>
              <a:gd name="connsiteY28" fmla="*/ 227552 h 371475"/>
              <a:gd name="connsiteX29" fmla="*/ 54959 w 295275"/>
              <a:gd name="connsiteY29" fmla="*/ 211836 h 371475"/>
              <a:gd name="connsiteX30" fmla="*/ 70676 w 295275"/>
              <a:gd name="connsiteY30" fmla="*/ 211836 h 371475"/>
              <a:gd name="connsiteX31" fmla="*/ 73914 w 295275"/>
              <a:gd name="connsiteY31" fmla="*/ 215075 h 371475"/>
              <a:gd name="connsiteX32" fmla="*/ 99441 w 295275"/>
              <a:gd name="connsiteY32" fmla="*/ 189548 h 371475"/>
              <a:gd name="connsiteX33" fmla="*/ 115157 w 295275"/>
              <a:gd name="connsiteY33" fmla="*/ 189548 h 371475"/>
              <a:gd name="connsiteX34" fmla="*/ 115253 w 295275"/>
              <a:gd name="connsiteY34" fmla="*/ 205264 h 371475"/>
              <a:gd name="connsiteX35" fmla="*/ 115253 w 295275"/>
              <a:gd name="connsiteY35" fmla="*/ 115348 h 371475"/>
              <a:gd name="connsiteX36" fmla="*/ 81820 w 295275"/>
              <a:gd name="connsiteY36" fmla="*/ 148781 h 371475"/>
              <a:gd name="connsiteX37" fmla="*/ 73914 w 295275"/>
              <a:gd name="connsiteY37" fmla="*/ 152019 h 371475"/>
              <a:gd name="connsiteX38" fmla="*/ 66008 w 295275"/>
              <a:gd name="connsiteY38" fmla="*/ 148781 h 371475"/>
              <a:gd name="connsiteX39" fmla="*/ 54864 w 295275"/>
              <a:gd name="connsiteY39" fmla="*/ 137636 h 371475"/>
              <a:gd name="connsiteX40" fmla="*/ 54864 w 295275"/>
              <a:gd name="connsiteY40" fmla="*/ 121920 h 371475"/>
              <a:gd name="connsiteX41" fmla="*/ 70580 w 295275"/>
              <a:gd name="connsiteY41" fmla="*/ 121920 h 371475"/>
              <a:gd name="connsiteX42" fmla="*/ 73819 w 295275"/>
              <a:gd name="connsiteY42" fmla="*/ 125159 h 371475"/>
              <a:gd name="connsiteX43" fmla="*/ 99346 w 295275"/>
              <a:gd name="connsiteY43" fmla="*/ 99632 h 371475"/>
              <a:gd name="connsiteX44" fmla="*/ 115062 w 295275"/>
              <a:gd name="connsiteY44" fmla="*/ 99632 h 371475"/>
              <a:gd name="connsiteX45" fmla="*/ 115253 w 295275"/>
              <a:gd name="connsiteY45" fmla="*/ 115348 h 371475"/>
              <a:gd name="connsiteX46" fmla="*/ 241173 w 295275"/>
              <a:gd name="connsiteY46" fmla="*/ 320707 h 371475"/>
              <a:gd name="connsiteX47" fmla="*/ 152019 w 295275"/>
              <a:gd name="connsiteY47" fmla="*/ 320707 h 371475"/>
              <a:gd name="connsiteX48" fmla="*/ 140875 w 295275"/>
              <a:gd name="connsiteY48" fmla="*/ 309563 h 371475"/>
              <a:gd name="connsiteX49" fmla="*/ 152019 w 295275"/>
              <a:gd name="connsiteY49" fmla="*/ 298418 h 371475"/>
              <a:gd name="connsiteX50" fmla="*/ 241173 w 295275"/>
              <a:gd name="connsiteY50" fmla="*/ 298418 h 371475"/>
              <a:gd name="connsiteX51" fmla="*/ 252317 w 295275"/>
              <a:gd name="connsiteY51" fmla="*/ 309563 h 371475"/>
              <a:gd name="connsiteX52" fmla="*/ 241173 w 295275"/>
              <a:gd name="connsiteY52" fmla="*/ 320707 h 371475"/>
              <a:gd name="connsiteX53" fmla="*/ 241173 w 295275"/>
              <a:gd name="connsiteY53" fmla="*/ 230791 h 371475"/>
              <a:gd name="connsiteX54" fmla="*/ 152019 w 295275"/>
              <a:gd name="connsiteY54" fmla="*/ 230791 h 371475"/>
              <a:gd name="connsiteX55" fmla="*/ 140875 w 295275"/>
              <a:gd name="connsiteY55" fmla="*/ 219647 h 371475"/>
              <a:gd name="connsiteX56" fmla="*/ 152019 w 295275"/>
              <a:gd name="connsiteY56" fmla="*/ 208502 h 371475"/>
              <a:gd name="connsiteX57" fmla="*/ 241173 w 295275"/>
              <a:gd name="connsiteY57" fmla="*/ 208502 h 371475"/>
              <a:gd name="connsiteX58" fmla="*/ 252317 w 295275"/>
              <a:gd name="connsiteY58" fmla="*/ 219647 h 371475"/>
              <a:gd name="connsiteX59" fmla="*/ 241173 w 295275"/>
              <a:gd name="connsiteY59" fmla="*/ 230791 h 371475"/>
              <a:gd name="connsiteX60" fmla="*/ 241173 w 295275"/>
              <a:gd name="connsiteY60" fmla="*/ 140875 h 371475"/>
              <a:gd name="connsiteX61" fmla="*/ 152019 w 295275"/>
              <a:gd name="connsiteY61" fmla="*/ 140875 h 371475"/>
              <a:gd name="connsiteX62" fmla="*/ 140875 w 295275"/>
              <a:gd name="connsiteY62" fmla="*/ 129731 h 371475"/>
              <a:gd name="connsiteX63" fmla="*/ 152019 w 295275"/>
              <a:gd name="connsiteY63" fmla="*/ 118586 h 371475"/>
              <a:gd name="connsiteX64" fmla="*/ 241173 w 295275"/>
              <a:gd name="connsiteY64" fmla="*/ 118586 h 371475"/>
              <a:gd name="connsiteX65" fmla="*/ 252317 w 295275"/>
              <a:gd name="connsiteY65" fmla="*/ 129731 h 371475"/>
              <a:gd name="connsiteX66" fmla="*/ 241173 w 295275"/>
              <a:gd name="connsiteY66" fmla="*/ 1408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95275" h="371475">
                <a:moveTo>
                  <a:pt x="263462" y="7144"/>
                </a:moveTo>
                <a:lnTo>
                  <a:pt x="240030" y="7144"/>
                </a:lnTo>
                <a:cubicBezTo>
                  <a:pt x="240792" y="10763"/>
                  <a:pt x="241173" y="14478"/>
                  <a:pt x="241173" y="18288"/>
                </a:cubicBezTo>
                <a:cubicBezTo>
                  <a:pt x="241173" y="49054"/>
                  <a:pt x="216218" y="74009"/>
                  <a:pt x="185452" y="74009"/>
                </a:cubicBezTo>
                <a:lnTo>
                  <a:pt x="118586" y="74009"/>
                </a:lnTo>
                <a:cubicBezTo>
                  <a:pt x="87821" y="74009"/>
                  <a:pt x="62865" y="49054"/>
                  <a:pt x="62865" y="18288"/>
                </a:cubicBezTo>
                <a:cubicBezTo>
                  <a:pt x="62865" y="14478"/>
                  <a:pt x="63246" y="10763"/>
                  <a:pt x="64008" y="7144"/>
                </a:cubicBezTo>
                <a:lnTo>
                  <a:pt x="40577" y="7144"/>
                </a:lnTo>
                <a:cubicBezTo>
                  <a:pt x="22098" y="7144"/>
                  <a:pt x="7144" y="22098"/>
                  <a:pt x="7144" y="40577"/>
                </a:cubicBezTo>
                <a:lnTo>
                  <a:pt x="7144" y="331851"/>
                </a:lnTo>
                <a:cubicBezTo>
                  <a:pt x="7144" y="350330"/>
                  <a:pt x="22098" y="365284"/>
                  <a:pt x="40577" y="365284"/>
                </a:cubicBezTo>
                <a:lnTo>
                  <a:pt x="263462" y="365284"/>
                </a:lnTo>
                <a:cubicBezTo>
                  <a:pt x="281940" y="365284"/>
                  <a:pt x="296894" y="350330"/>
                  <a:pt x="296894" y="331851"/>
                </a:cubicBezTo>
                <a:lnTo>
                  <a:pt x="296894" y="40577"/>
                </a:lnTo>
                <a:cubicBezTo>
                  <a:pt x="296894" y="22098"/>
                  <a:pt x="281845" y="7144"/>
                  <a:pt x="263462" y="7144"/>
                </a:cubicBezTo>
                <a:close/>
                <a:moveTo>
                  <a:pt x="115253" y="295085"/>
                </a:moveTo>
                <a:lnTo>
                  <a:pt x="81820" y="328517"/>
                </a:lnTo>
                <a:cubicBezTo>
                  <a:pt x="77438" y="332899"/>
                  <a:pt x="70390" y="332899"/>
                  <a:pt x="66104" y="328517"/>
                </a:cubicBezTo>
                <a:lnTo>
                  <a:pt x="54959" y="317373"/>
                </a:lnTo>
                <a:cubicBezTo>
                  <a:pt x="50578" y="312992"/>
                  <a:pt x="50578" y="305943"/>
                  <a:pt x="54959" y="301657"/>
                </a:cubicBezTo>
                <a:cubicBezTo>
                  <a:pt x="59341" y="297275"/>
                  <a:pt x="66389" y="297275"/>
                  <a:pt x="70676" y="301657"/>
                </a:cubicBezTo>
                <a:lnTo>
                  <a:pt x="73914" y="304895"/>
                </a:lnTo>
                <a:lnTo>
                  <a:pt x="99441" y="279368"/>
                </a:lnTo>
                <a:cubicBezTo>
                  <a:pt x="103822" y="274987"/>
                  <a:pt x="110871" y="274987"/>
                  <a:pt x="115157" y="279368"/>
                </a:cubicBezTo>
                <a:cubicBezTo>
                  <a:pt x="119634" y="283750"/>
                  <a:pt x="119634" y="290798"/>
                  <a:pt x="115253" y="295085"/>
                </a:cubicBezTo>
                <a:close/>
                <a:moveTo>
                  <a:pt x="115253" y="205264"/>
                </a:moveTo>
                <a:lnTo>
                  <a:pt x="81820" y="238697"/>
                </a:lnTo>
                <a:cubicBezTo>
                  <a:pt x="77438" y="243078"/>
                  <a:pt x="70390" y="243078"/>
                  <a:pt x="66104" y="238697"/>
                </a:cubicBezTo>
                <a:lnTo>
                  <a:pt x="54959" y="227552"/>
                </a:lnTo>
                <a:cubicBezTo>
                  <a:pt x="50578" y="223171"/>
                  <a:pt x="50578" y="216122"/>
                  <a:pt x="54959" y="211836"/>
                </a:cubicBezTo>
                <a:cubicBezTo>
                  <a:pt x="59341" y="207455"/>
                  <a:pt x="66389" y="207455"/>
                  <a:pt x="70676" y="211836"/>
                </a:cubicBezTo>
                <a:lnTo>
                  <a:pt x="73914" y="215075"/>
                </a:lnTo>
                <a:lnTo>
                  <a:pt x="99441" y="189548"/>
                </a:lnTo>
                <a:cubicBezTo>
                  <a:pt x="103822" y="185166"/>
                  <a:pt x="110871" y="185166"/>
                  <a:pt x="115157" y="189548"/>
                </a:cubicBezTo>
                <a:cubicBezTo>
                  <a:pt x="119634" y="193834"/>
                  <a:pt x="119634" y="200882"/>
                  <a:pt x="115253" y="205264"/>
                </a:cubicBezTo>
                <a:close/>
                <a:moveTo>
                  <a:pt x="115253" y="115348"/>
                </a:moveTo>
                <a:lnTo>
                  <a:pt x="81820" y="148781"/>
                </a:lnTo>
                <a:cubicBezTo>
                  <a:pt x="79629" y="150971"/>
                  <a:pt x="76771" y="152019"/>
                  <a:pt x="73914" y="152019"/>
                </a:cubicBezTo>
                <a:cubicBezTo>
                  <a:pt x="71056" y="152019"/>
                  <a:pt x="68199" y="150971"/>
                  <a:pt x="66008" y="148781"/>
                </a:cubicBezTo>
                <a:lnTo>
                  <a:pt x="54864" y="137636"/>
                </a:lnTo>
                <a:cubicBezTo>
                  <a:pt x="50483" y="133255"/>
                  <a:pt x="50483" y="126206"/>
                  <a:pt x="54864" y="121920"/>
                </a:cubicBezTo>
                <a:cubicBezTo>
                  <a:pt x="59246" y="117539"/>
                  <a:pt x="66294" y="117539"/>
                  <a:pt x="70580" y="121920"/>
                </a:cubicBezTo>
                <a:lnTo>
                  <a:pt x="73819" y="125159"/>
                </a:lnTo>
                <a:lnTo>
                  <a:pt x="99346" y="99632"/>
                </a:lnTo>
                <a:cubicBezTo>
                  <a:pt x="103727" y="95250"/>
                  <a:pt x="110776" y="95250"/>
                  <a:pt x="115062" y="99632"/>
                </a:cubicBezTo>
                <a:cubicBezTo>
                  <a:pt x="119634" y="103918"/>
                  <a:pt x="119634" y="110966"/>
                  <a:pt x="115253" y="115348"/>
                </a:cubicBezTo>
                <a:close/>
                <a:moveTo>
                  <a:pt x="241173" y="320707"/>
                </a:moveTo>
                <a:lnTo>
                  <a:pt x="152019" y="320707"/>
                </a:lnTo>
                <a:cubicBezTo>
                  <a:pt x="145828" y="320707"/>
                  <a:pt x="140875" y="315754"/>
                  <a:pt x="140875" y="309563"/>
                </a:cubicBezTo>
                <a:cubicBezTo>
                  <a:pt x="140875" y="303371"/>
                  <a:pt x="145828" y="298418"/>
                  <a:pt x="152019" y="298418"/>
                </a:cubicBezTo>
                <a:lnTo>
                  <a:pt x="241173" y="298418"/>
                </a:lnTo>
                <a:cubicBezTo>
                  <a:pt x="247364" y="298418"/>
                  <a:pt x="252317" y="303371"/>
                  <a:pt x="252317" y="309563"/>
                </a:cubicBezTo>
                <a:cubicBezTo>
                  <a:pt x="252317" y="315754"/>
                  <a:pt x="247269" y="320707"/>
                  <a:pt x="241173" y="320707"/>
                </a:cubicBezTo>
                <a:close/>
                <a:moveTo>
                  <a:pt x="241173" y="230791"/>
                </a:moveTo>
                <a:lnTo>
                  <a:pt x="152019" y="230791"/>
                </a:lnTo>
                <a:cubicBezTo>
                  <a:pt x="145828" y="230791"/>
                  <a:pt x="140875" y="225838"/>
                  <a:pt x="140875" y="219647"/>
                </a:cubicBezTo>
                <a:cubicBezTo>
                  <a:pt x="140875" y="213455"/>
                  <a:pt x="145828" y="208502"/>
                  <a:pt x="152019" y="208502"/>
                </a:cubicBezTo>
                <a:lnTo>
                  <a:pt x="241173" y="208502"/>
                </a:lnTo>
                <a:cubicBezTo>
                  <a:pt x="247364" y="208502"/>
                  <a:pt x="252317" y="213455"/>
                  <a:pt x="252317" y="219647"/>
                </a:cubicBezTo>
                <a:cubicBezTo>
                  <a:pt x="252317" y="225838"/>
                  <a:pt x="247269" y="230791"/>
                  <a:pt x="241173" y="230791"/>
                </a:cubicBezTo>
                <a:close/>
                <a:moveTo>
                  <a:pt x="241173" y="140875"/>
                </a:moveTo>
                <a:lnTo>
                  <a:pt x="152019" y="140875"/>
                </a:lnTo>
                <a:cubicBezTo>
                  <a:pt x="145828" y="140875"/>
                  <a:pt x="140875" y="135922"/>
                  <a:pt x="140875" y="129731"/>
                </a:cubicBezTo>
                <a:cubicBezTo>
                  <a:pt x="140875" y="123539"/>
                  <a:pt x="145828" y="118586"/>
                  <a:pt x="152019" y="118586"/>
                </a:cubicBezTo>
                <a:lnTo>
                  <a:pt x="241173" y="118586"/>
                </a:lnTo>
                <a:cubicBezTo>
                  <a:pt x="247364" y="118586"/>
                  <a:pt x="252317" y="123539"/>
                  <a:pt x="252317" y="129731"/>
                </a:cubicBezTo>
                <a:cubicBezTo>
                  <a:pt x="252317" y="135922"/>
                  <a:pt x="247269" y="140875"/>
                  <a:pt x="241173" y="140875"/>
                </a:cubicBezTo>
                <a:close/>
              </a:path>
            </a:pathLst>
          </a:custGeom>
          <a:solidFill>
            <a:srgbClr val="DFD5F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타원 34">
            <a:extLst>
              <a:ext uri="{FF2B5EF4-FFF2-40B4-BE49-F238E27FC236}">
                <a16:creationId xmlns:a16="http://schemas.microsoft.com/office/drawing/2014/main" id="{6B7CFBB8-2BBD-2AE8-D2D3-93FF366E4167}"/>
              </a:ext>
            </a:extLst>
          </p:cNvPr>
          <p:cNvSpPr/>
          <p:nvPr/>
        </p:nvSpPr>
        <p:spPr>
          <a:xfrm>
            <a:off x="5466173" y="2767991"/>
            <a:ext cx="1259658" cy="1259656"/>
          </a:xfrm>
          <a:prstGeom prst="ellipse">
            <a:avLst/>
          </a:prstGeom>
          <a:solidFill>
            <a:srgbClr val="251A4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DFD5F6"/>
              </a:solidFill>
              <a:latin typeface="+mj-lt"/>
            </a:endParaRPr>
          </a:p>
        </p:txBody>
      </p:sp>
      <p:sp>
        <p:nvSpPr>
          <p:cNvPr id="11" name="타원 62">
            <a:extLst>
              <a:ext uri="{FF2B5EF4-FFF2-40B4-BE49-F238E27FC236}">
                <a16:creationId xmlns:a16="http://schemas.microsoft.com/office/drawing/2014/main" id="{9F6DB6A3-7753-EF47-5AA8-3BB9A75B2A98}"/>
              </a:ext>
            </a:extLst>
          </p:cNvPr>
          <p:cNvSpPr/>
          <p:nvPr/>
        </p:nvSpPr>
        <p:spPr>
          <a:xfrm>
            <a:off x="8615459" y="2767991"/>
            <a:ext cx="1259658" cy="1259656"/>
          </a:xfrm>
          <a:prstGeom prst="ellipse">
            <a:avLst/>
          </a:prstGeom>
          <a:solidFill>
            <a:srgbClr val="251A4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DFD5F6"/>
              </a:solidFill>
              <a:latin typeface="+mj-lt"/>
            </a:endParaRPr>
          </a:p>
        </p:txBody>
      </p:sp>
      <p:sp>
        <p:nvSpPr>
          <p:cNvPr id="13" name="직사각형 63">
            <a:extLst>
              <a:ext uri="{FF2B5EF4-FFF2-40B4-BE49-F238E27FC236}">
                <a16:creationId xmlns:a16="http://schemas.microsoft.com/office/drawing/2014/main" id="{9455B29E-1618-A8E0-6789-D61B8236D732}"/>
              </a:ext>
            </a:extLst>
          </p:cNvPr>
          <p:cNvSpPr/>
          <p:nvPr/>
        </p:nvSpPr>
        <p:spPr>
          <a:xfrm>
            <a:off x="7735488" y="4465904"/>
            <a:ext cx="30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251A44"/>
                </a:solidFill>
                <a:latin typeface="+mj-lt"/>
              </a:rPr>
              <a:t>Solution</a:t>
            </a:r>
          </a:p>
        </p:txBody>
      </p:sp>
      <p:grpSp>
        <p:nvGrpSpPr>
          <p:cNvPr id="15" name="그룹 64">
            <a:extLst>
              <a:ext uri="{FF2B5EF4-FFF2-40B4-BE49-F238E27FC236}">
                <a16:creationId xmlns:a16="http://schemas.microsoft.com/office/drawing/2014/main" id="{AA12F155-24E2-EEBA-51FC-92B54AE03EFA}"/>
              </a:ext>
            </a:extLst>
          </p:cNvPr>
          <p:cNvGrpSpPr/>
          <p:nvPr/>
        </p:nvGrpSpPr>
        <p:grpSpPr>
          <a:xfrm>
            <a:off x="5830441" y="3127119"/>
            <a:ext cx="531118" cy="531114"/>
            <a:chOff x="752656" y="1562597"/>
            <a:chExt cx="390525" cy="390525"/>
          </a:xfrm>
          <a:solidFill>
            <a:srgbClr val="DFD5F6"/>
          </a:solidFill>
        </p:grpSpPr>
        <p:sp>
          <p:nvSpPr>
            <p:cNvPr id="17" name="자유형: 도형 65">
              <a:extLst>
                <a:ext uri="{FF2B5EF4-FFF2-40B4-BE49-F238E27FC236}">
                  <a16:creationId xmlns:a16="http://schemas.microsoft.com/office/drawing/2014/main" id="{28E5D845-6F3C-201F-B30F-1C5EE8FC2B01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자유형: 도형 66">
              <a:extLst>
                <a:ext uri="{FF2B5EF4-FFF2-40B4-BE49-F238E27FC236}">
                  <a16:creationId xmlns:a16="http://schemas.microsoft.com/office/drawing/2014/main" id="{B0F9CC3C-A6D6-E573-6A22-AD307C357997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자유형: 도형 67">
              <a:extLst>
                <a:ext uri="{FF2B5EF4-FFF2-40B4-BE49-F238E27FC236}">
                  <a16:creationId xmlns:a16="http://schemas.microsoft.com/office/drawing/2014/main" id="{B4251EBE-0E15-E662-DD34-F300A4AB9984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자유형: 도형 68">
              <a:extLst>
                <a:ext uri="{FF2B5EF4-FFF2-40B4-BE49-F238E27FC236}">
                  <a16:creationId xmlns:a16="http://schemas.microsoft.com/office/drawing/2014/main" id="{8A97CD91-A959-1AEB-24A0-AF9EC0C719E3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자유형: 도형 69">
              <a:extLst>
                <a:ext uri="{FF2B5EF4-FFF2-40B4-BE49-F238E27FC236}">
                  <a16:creationId xmlns:a16="http://schemas.microsoft.com/office/drawing/2014/main" id="{8C9C07C8-8144-02B7-B5C1-7A4673ABD568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9" name="그래픽 630">
            <a:extLst>
              <a:ext uri="{FF2B5EF4-FFF2-40B4-BE49-F238E27FC236}">
                <a16:creationId xmlns:a16="http://schemas.microsoft.com/office/drawing/2014/main" id="{99BA07F8-AC65-A7F7-E0F4-131EF2CB0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2776" y="2980508"/>
            <a:ext cx="664693" cy="6777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93AB19E-4D35-D5A5-9AE1-2E50520BFACC}"/>
              </a:ext>
            </a:extLst>
          </p:cNvPr>
          <p:cNvSpPr txBox="1"/>
          <p:nvPr/>
        </p:nvSpPr>
        <p:spPr>
          <a:xfrm>
            <a:off x="5319902" y="4465904"/>
            <a:ext cx="2164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rgbClr val="251A44"/>
                </a:solidFill>
                <a:latin typeface="+mj-lt"/>
              </a:rPr>
              <a:t>conclusion</a:t>
            </a:r>
            <a:endParaRPr lang="en-US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A8DAAD-68C5-D062-2A3E-ABEB327DE2E9}"/>
              </a:ext>
            </a:extLst>
          </p:cNvPr>
          <p:cNvSpPr txBox="1"/>
          <p:nvPr/>
        </p:nvSpPr>
        <p:spPr>
          <a:xfrm>
            <a:off x="2433630" y="4522054"/>
            <a:ext cx="1437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251A44"/>
                </a:solidFill>
                <a:latin typeface="+mj-lt"/>
              </a:rPr>
              <a:t>analysis</a:t>
            </a:r>
            <a:endParaRPr lang="en-US" sz="2400"/>
          </a:p>
        </p:txBody>
      </p:sp>
      <p:sp>
        <p:nvSpPr>
          <p:cNvPr id="44" name="사각형: 둥근 모서리 11">
            <a:extLst>
              <a:ext uri="{FF2B5EF4-FFF2-40B4-BE49-F238E27FC236}">
                <a16:creationId xmlns:a16="http://schemas.microsoft.com/office/drawing/2014/main" id="{78E507DE-73AE-5ED0-8CE1-A3F87E9B03C1}"/>
              </a:ext>
            </a:extLst>
          </p:cNvPr>
          <p:cNvSpPr/>
          <p:nvPr/>
        </p:nvSpPr>
        <p:spPr>
          <a:xfrm>
            <a:off x="3567148" y="417981"/>
            <a:ext cx="3917733" cy="88257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 b="0">
                <a:solidFill>
                  <a:srgbClr val="251A44"/>
                </a:solidFill>
                <a:latin typeface="+mj-lt"/>
              </a:rPr>
              <a:t>             Agenda</a:t>
            </a:r>
            <a:endParaRPr lang="en-US" altLang="ko-KR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1459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3AD894-2055-48B0-AD84-208653B6E653}"/>
              </a:ext>
            </a:extLst>
          </p:cNvPr>
          <p:cNvSpPr txBox="1"/>
          <p:nvPr/>
        </p:nvSpPr>
        <p:spPr>
          <a:xfrm>
            <a:off x="3286146" y="1732202"/>
            <a:ext cx="4794440" cy="597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3015">
              <a:spcAft>
                <a:spcPts val="564"/>
              </a:spcAft>
            </a:pPr>
            <a:r>
              <a:rPr lang="en-US" altLang="ko-KR" sz="1658" kern="1200">
                <a:solidFill>
                  <a:srgbClr val="251A44"/>
                </a:solidFill>
                <a:latin typeface="+mn-lt"/>
                <a:ea typeface="+mn-ea"/>
                <a:cs typeface="+mn-cs"/>
              </a:rPr>
              <a:t>Women are paid less compared to men in UK’s Sport clubs</a:t>
            </a:r>
            <a:endParaRPr lang="ko-KR" altLang="en-US" sz="1400">
              <a:solidFill>
                <a:srgbClr val="251A44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A7EFE5-0D81-4C09-B69C-D18D8AD8FDDD}"/>
              </a:ext>
            </a:extLst>
          </p:cNvPr>
          <p:cNvSpPr/>
          <p:nvPr/>
        </p:nvSpPr>
        <p:spPr>
          <a:xfrm>
            <a:off x="3286146" y="1197116"/>
            <a:ext cx="4784052" cy="52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3015">
              <a:spcAft>
                <a:spcPts val="564"/>
              </a:spcAft>
            </a:pPr>
            <a:r>
              <a:rPr lang="en-US" altLang="ko-KR" sz="2843" kern="1200">
                <a:solidFill>
                  <a:srgbClr val="251A44"/>
                </a:solidFill>
                <a:latin typeface="+mj-lt"/>
                <a:ea typeface="+mn-ea"/>
                <a:cs typeface="+mn-cs"/>
              </a:rPr>
              <a:t>Hypothesis</a:t>
            </a:r>
            <a:endParaRPr lang="en-US" altLang="ko-KR" sz="240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62C528-4705-461A-B170-C9FD21A306C2}"/>
              </a:ext>
            </a:extLst>
          </p:cNvPr>
          <p:cNvSpPr/>
          <p:nvPr/>
        </p:nvSpPr>
        <p:spPr>
          <a:xfrm>
            <a:off x="1458249" y="1183112"/>
            <a:ext cx="1087658" cy="1087658"/>
          </a:xfrm>
          <a:prstGeom prst="ellipse">
            <a:avLst/>
          </a:prstGeom>
          <a:solidFill>
            <a:srgbClr val="251A4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3015">
              <a:spcAft>
                <a:spcPts val="564"/>
              </a:spcAft>
            </a:pPr>
            <a:r>
              <a:rPr lang="en-US" altLang="ko-KR" sz="2843" kern="1200">
                <a:solidFill>
                  <a:srgbClr val="DFD5F6"/>
                </a:solidFill>
                <a:latin typeface="+mj-lt"/>
                <a:ea typeface="+mn-ea"/>
                <a:cs typeface="+mn-cs"/>
              </a:rPr>
              <a:t>H</a:t>
            </a:r>
            <a:endParaRPr lang="ko-KR" altLang="en-US" sz="2400">
              <a:solidFill>
                <a:srgbClr val="DFD5F6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98F57-7FD7-4FB2-A64A-DC4389E422C5}"/>
              </a:ext>
            </a:extLst>
          </p:cNvPr>
          <p:cNvSpPr txBox="1"/>
          <p:nvPr/>
        </p:nvSpPr>
        <p:spPr>
          <a:xfrm>
            <a:off x="3286146" y="3935383"/>
            <a:ext cx="4794440" cy="113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3015">
              <a:spcAft>
                <a:spcPts val="564"/>
              </a:spcAft>
            </a:pPr>
            <a:r>
              <a:rPr lang="en-US" altLang="ko-KR" sz="1658" kern="1200">
                <a:solidFill>
                  <a:srgbClr val="251A44"/>
                </a:solidFill>
                <a:latin typeface="+mn-lt"/>
                <a:ea typeface="+mn-ea"/>
                <a:cs typeface="+mn-cs"/>
              </a:rPr>
              <a:t>What are the top 10 sport clubs (SIC 93120) companies having the highest Mean % difference between male and female hourly pay? </a:t>
            </a:r>
            <a:endParaRPr lang="ko-KR" altLang="en-US" sz="1400">
              <a:solidFill>
                <a:srgbClr val="251A44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E5B31E-B741-42A8-B31D-FB9C5B0BB612}"/>
              </a:ext>
            </a:extLst>
          </p:cNvPr>
          <p:cNvSpPr/>
          <p:nvPr/>
        </p:nvSpPr>
        <p:spPr>
          <a:xfrm>
            <a:off x="3286146" y="3340754"/>
            <a:ext cx="4784052" cy="52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3015">
              <a:spcAft>
                <a:spcPts val="564"/>
              </a:spcAft>
            </a:pPr>
            <a:r>
              <a:rPr lang="en-US" altLang="ko-KR" sz="2843" kern="1200">
                <a:solidFill>
                  <a:srgbClr val="251A44"/>
                </a:solidFill>
                <a:latin typeface="+mj-lt"/>
                <a:ea typeface="+mn-ea"/>
                <a:cs typeface="+mn-cs"/>
              </a:rPr>
              <a:t>question</a:t>
            </a:r>
            <a:endParaRPr lang="en-US" altLang="ko-KR" sz="240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40E62B7-EE8D-4301-8AA0-DD6914FC1F77}"/>
              </a:ext>
            </a:extLst>
          </p:cNvPr>
          <p:cNvSpPr/>
          <p:nvPr/>
        </p:nvSpPr>
        <p:spPr>
          <a:xfrm>
            <a:off x="1556714" y="3391554"/>
            <a:ext cx="1087658" cy="1087658"/>
          </a:xfrm>
          <a:prstGeom prst="ellipse">
            <a:avLst/>
          </a:prstGeom>
          <a:solidFill>
            <a:srgbClr val="251A44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3015">
              <a:spcAft>
                <a:spcPts val="564"/>
              </a:spcAft>
            </a:pPr>
            <a:r>
              <a:rPr lang="en-US" altLang="ko-KR" sz="2843" kern="1200">
                <a:solidFill>
                  <a:srgbClr val="DFD5F6"/>
                </a:solidFill>
                <a:latin typeface="+mj-lt"/>
                <a:ea typeface="+mn-ea"/>
                <a:cs typeface="+mn-cs"/>
              </a:rPr>
              <a:t>?</a:t>
            </a:r>
            <a:endParaRPr lang="ko-KR" altLang="en-US" sz="2400">
              <a:solidFill>
                <a:srgbClr val="DFD5F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0329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DFB75E3-24E0-78C5-1668-2A0A7334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r="19631" b="-2"/>
          <a:stretch/>
        </p:blipFill>
        <p:spPr>
          <a:xfrm>
            <a:off x="2519309" y="10"/>
            <a:ext cx="9669642" cy="685799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562655-D5DA-44C5-8248-7693E898EBD0}"/>
              </a:ext>
            </a:extLst>
          </p:cNvPr>
          <p:cNvSpPr/>
          <p:nvPr/>
        </p:nvSpPr>
        <p:spPr>
          <a:xfrm>
            <a:off x="546097" y="365125"/>
            <a:ext cx="4241800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000">
                <a:solidFill>
                  <a:srgbClr val="2B133D"/>
                </a:solidFill>
                <a:latin typeface="+mj-lt"/>
                <a:ea typeface="+mj-ea"/>
                <a:cs typeface="+mj-cs"/>
              </a:rPr>
              <a:t>What is gender pay gap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BE35C-6F2F-8C48-5894-CF8D9193FC53}"/>
              </a:ext>
            </a:extLst>
          </p:cNvPr>
          <p:cNvSpPr txBox="1"/>
          <p:nvPr/>
        </p:nvSpPr>
        <p:spPr>
          <a:xfrm>
            <a:off x="546100" y="2265037"/>
            <a:ext cx="4241797" cy="199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rgbClr val="2B133D"/>
                </a:solidFill>
              </a:rPr>
              <a:t>The gender pay gap in an organization is the difference between the average hourly wage of all men and all women in the workforce. </a:t>
            </a:r>
          </a:p>
        </p:txBody>
      </p:sp>
    </p:spTree>
    <p:extLst>
      <p:ext uri="{BB962C8B-B14F-4D97-AF65-F5344CB8AC3E}">
        <p14:creationId xmlns:p14="http://schemas.microsoft.com/office/powerpoint/2010/main" val="2579569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1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A2585C9-321F-C823-61AF-9DF3EE9FCE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901510"/>
              </p:ext>
            </p:extLst>
          </p:nvPr>
        </p:nvGraphicFramePr>
        <p:xfrm>
          <a:off x="228600" y="228600"/>
          <a:ext cx="11658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84909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F69C34A-AB0D-38E9-FE35-70B28744667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0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44" name="Rectangle 4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D986E-1079-EA2C-DA6F-3F35B2BDC840}"/>
              </a:ext>
            </a:extLst>
          </p:cNvPr>
          <p:cNvSpPr txBox="1"/>
          <p:nvPr/>
        </p:nvSpPr>
        <p:spPr>
          <a:xfrm>
            <a:off x="365483" y="1213005"/>
            <a:ext cx="397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7" name="사각형: 둥근 모서리 11">
            <a:extLst>
              <a:ext uri="{FF2B5EF4-FFF2-40B4-BE49-F238E27FC236}">
                <a16:creationId xmlns:a16="http://schemas.microsoft.com/office/drawing/2014/main" id="{B2EC31F3-9E0E-EE8D-45F3-1A0298391174}"/>
              </a:ext>
            </a:extLst>
          </p:cNvPr>
          <p:cNvSpPr/>
          <p:nvPr/>
        </p:nvSpPr>
        <p:spPr>
          <a:xfrm>
            <a:off x="690660" y="889000"/>
            <a:ext cx="4017946" cy="13582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SIC CODE 93120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CD411A-CE4A-3E43-0712-C391F7DC4D05}"/>
              </a:ext>
            </a:extLst>
          </p:cNvPr>
          <p:cNvSpPr txBox="1"/>
          <p:nvPr/>
        </p:nvSpPr>
        <p:spPr>
          <a:xfrm>
            <a:off x="1285310" y="2571248"/>
            <a:ext cx="3057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2B133D"/>
                </a:solidFill>
              </a:rPr>
              <a:t>SPORT</a:t>
            </a:r>
            <a:r>
              <a:rPr lang="en-US" sz="1800">
                <a:solidFill>
                  <a:srgbClr val="2B133D"/>
                </a:solidFill>
              </a:rPr>
              <a:t> </a:t>
            </a:r>
            <a:r>
              <a:rPr lang="en-US" sz="3200" b="1">
                <a:solidFill>
                  <a:srgbClr val="2B133D"/>
                </a:solidFill>
              </a:rPr>
              <a:t>CLUBS</a:t>
            </a:r>
          </a:p>
        </p:txBody>
      </p:sp>
    </p:spTree>
    <p:extLst>
      <p:ext uri="{BB962C8B-B14F-4D97-AF65-F5344CB8AC3E}">
        <p14:creationId xmlns:p14="http://schemas.microsoft.com/office/powerpoint/2010/main" val="1787808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9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C70CC-F9DA-4609-B1EE-D871D932491C}"/>
              </a:ext>
            </a:extLst>
          </p:cNvPr>
          <p:cNvSpPr txBox="1"/>
          <p:nvPr/>
        </p:nvSpPr>
        <p:spPr>
          <a:xfrm>
            <a:off x="1006900" y="1188637"/>
            <a:ext cx="3060848" cy="4480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SIC code 93120 –</a:t>
            </a:r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sport</a:t>
            </a:r>
            <a:r>
              <a:rPr lang="en-US" altLang="ko-KR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clubs</a:t>
            </a:r>
          </a:p>
        </p:txBody>
      </p:sp>
      <p:sp>
        <p:nvSpPr>
          <p:cNvPr id="103" name="Freeform: Shape 97">
            <a:extLst>
              <a:ext uri="{FF2B5EF4-FFF2-40B4-BE49-F238E27FC236}">
                <a16:creationId xmlns:a16="http://schemas.microsoft.com/office/drawing/2014/main" id="{79FCBE05-E963-41B2-97FD-8631A61EB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250" y="323519"/>
            <a:ext cx="7217311" cy="6212748"/>
          </a:xfrm>
          <a:custGeom>
            <a:avLst/>
            <a:gdLst>
              <a:gd name="connsiteX0" fmla="*/ 0 w 7217311"/>
              <a:gd name="connsiteY0" fmla="*/ 0 h 6212748"/>
              <a:gd name="connsiteX1" fmla="*/ 1121310 w 7217311"/>
              <a:gd name="connsiteY1" fmla="*/ 0 h 6212748"/>
              <a:gd name="connsiteX2" fmla="*/ 1837014 w 7217311"/>
              <a:gd name="connsiteY2" fmla="*/ 0 h 6212748"/>
              <a:gd name="connsiteX3" fmla="*/ 2893412 w 7217311"/>
              <a:gd name="connsiteY3" fmla="*/ 0 h 6212748"/>
              <a:gd name="connsiteX4" fmla="*/ 3635911 w 7217311"/>
              <a:gd name="connsiteY4" fmla="*/ 0 h 6212748"/>
              <a:gd name="connsiteX5" fmla="*/ 3635913 w 7217311"/>
              <a:gd name="connsiteY5" fmla="*/ 0 h 6212748"/>
              <a:gd name="connsiteX6" fmla="*/ 7217311 w 7217311"/>
              <a:gd name="connsiteY6" fmla="*/ 0 h 6212748"/>
              <a:gd name="connsiteX7" fmla="*/ 7217311 w 7217311"/>
              <a:gd name="connsiteY7" fmla="*/ 2864954 h 6212748"/>
              <a:gd name="connsiteX8" fmla="*/ 3773866 w 7217311"/>
              <a:gd name="connsiteY8" fmla="*/ 6212748 h 6212748"/>
              <a:gd name="connsiteX9" fmla="*/ 2893412 w 7217311"/>
              <a:gd name="connsiteY9" fmla="*/ 6212748 h 6212748"/>
              <a:gd name="connsiteX10" fmla="*/ 2893412 w 7217311"/>
              <a:gd name="connsiteY10" fmla="*/ 6210962 h 6212748"/>
              <a:gd name="connsiteX11" fmla="*/ 1837014 w 7217311"/>
              <a:gd name="connsiteY11" fmla="*/ 6210962 h 6212748"/>
              <a:gd name="connsiteX12" fmla="*/ 1837014 w 7217311"/>
              <a:gd name="connsiteY12" fmla="*/ 6212748 h 6212748"/>
              <a:gd name="connsiteX13" fmla="*/ 0 w 7217311"/>
              <a:gd name="connsiteY13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17311" h="6212748">
                <a:moveTo>
                  <a:pt x="0" y="0"/>
                </a:moveTo>
                <a:lnTo>
                  <a:pt x="1121310" y="0"/>
                </a:lnTo>
                <a:lnTo>
                  <a:pt x="1837014" y="0"/>
                </a:lnTo>
                <a:lnTo>
                  <a:pt x="2893412" y="0"/>
                </a:lnTo>
                <a:lnTo>
                  <a:pt x="3635911" y="0"/>
                </a:lnTo>
                <a:lnTo>
                  <a:pt x="3635913" y="0"/>
                </a:lnTo>
                <a:lnTo>
                  <a:pt x="7217311" y="0"/>
                </a:lnTo>
                <a:lnTo>
                  <a:pt x="7217311" y="2864954"/>
                </a:lnTo>
                <a:lnTo>
                  <a:pt x="3773866" y="6212748"/>
                </a:lnTo>
                <a:lnTo>
                  <a:pt x="2893412" y="6212748"/>
                </a:lnTo>
                <a:lnTo>
                  <a:pt x="2893412" y="6210962"/>
                </a:lnTo>
                <a:lnTo>
                  <a:pt x="1837014" y="6210962"/>
                </a:lnTo>
                <a:lnTo>
                  <a:pt x="1837014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Right Triangle 9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D233ACE-F3A1-4543-B9F4-425DDA579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060235-6E59-47FE-8655-341FB9DE059E}"/>
              </a:ext>
            </a:extLst>
          </p:cNvPr>
          <p:cNvSpPr txBox="1"/>
          <p:nvPr/>
        </p:nvSpPr>
        <p:spPr>
          <a:xfrm>
            <a:off x="9650525" y="2041896"/>
            <a:ext cx="1458320" cy="27456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en-US" altLang="ko-KR" sz="1184" kern="1200" dirty="0">
                <a:solidFill>
                  <a:srgbClr val="251A44"/>
                </a:solidFill>
                <a:latin typeface="+mn-lt"/>
                <a:ea typeface="+mn-ea"/>
                <a:cs typeface="+mn-cs"/>
              </a:rPr>
              <a:t>GAP &gt;= 60%</a:t>
            </a:r>
            <a:endParaRPr lang="en-US" altLang="ko-KR" sz="1600" dirty="0">
              <a:solidFill>
                <a:srgbClr val="251A44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9373B87-112A-4C7B-9AFB-FC702C547AD9}"/>
              </a:ext>
            </a:extLst>
          </p:cNvPr>
          <p:cNvSpPr/>
          <p:nvPr/>
        </p:nvSpPr>
        <p:spPr>
          <a:xfrm>
            <a:off x="5102132" y="2046690"/>
            <a:ext cx="1686232" cy="231709"/>
          </a:xfrm>
          <a:prstGeom prst="roundRect">
            <a:avLst>
              <a:gd name="adj" fmla="val 50000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6656">
              <a:spcAft>
                <a:spcPts val="600"/>
              </a:spcAft>
            </a:pPr>
            <a:r>
              <a:rPr lang="en-US" altLang="ko-KR" sz="1036" b="1" kern="1200">
                <a:solidFill>
                  <a:srgbClr val="241035"/>
                </a:solidFill>
                <a:latin typeface="+mn-lt"/>
                <a:ea typeface="+mn-ea"/>
                <a:cs typeface="+mn-cs"/>
              </a:rPr>
              <a:t>LARGE GAP </a:t>
            </a:r>
            <a:endParaRPr lang="ko-KR" altLang="en-US" sz="1400" b="1">
              <a:solidFill>
                <a:srgbClr val="241035"/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68AE1B39-9F52-4F29-B19F-52505B51FC7C}"/>
              </a:ext>
            </a:extLst>
          </p:cNvPr>
          <p:cNvSpPr/>
          <p:nvPr/>
        </p:nvSpPr>
        <p:spPr>
          <a:xfrm>
            <a:off x="5120148" y="2967666"/>
            <a:ext cx="2098716" cy="231709"/>
          </a:xfrm>
          <a:prstGeom prst="roundRect">
            <a:avLst>
              <a:gd name="adj" fmla="val 50000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6656">
              <a:spcAft>
                <a:spcPts val="600"/>
              </a:spcAft>
            </a:pPr>
            <a:r>
              <a:rPr lang="en-US" altLang="ko-KR" sz="1036" b="1" kern="1200">
                <a:solidFill>
                  <a:srgbClr val="2B133D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altLang="ko-KR" sz="1036" b="1" kern="1200">
                <a:solidFill>
                  <a:srgbClr val="5177A4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036" b="1" kern="1200">
                <a:solidFill>
                  <a:srgbClr val="2B133D"/>
                </a:solidFill>
                <a:latin typeface="+mn-lt"/>
                <a:ea typeface="+mn-ea"/>
                <a:cs typeface="+mn-cs"/>
              </a:rPr>
              <a:t>GAP</a:t>
            </a:r>
            <a:endParaRPr lang="ko-KR" altLang="en-US" sz="1400" b="1">
              <a:solidFill>
                <a:srgbClr val="2B133D"/>
              </a:solidFill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19C2361D-34BC-4645-801E-9FDCED55905B}"/>
              </a:ext>
            </a:extLst>
          </p:cNvPr>
          <p:cNvSpPr/>
          <p:nvPr/>
        </p:nvSpPr>
        <p:spPr>
          <a:xfrm>
            <a:off x="6658986" y="1898109"/>
            <a:ext cx="3137197" cy="562137"/>
          </a:xfrm>
          <a:prstGeom prst="roundRect">
            <a:avLst>
              <a:gd name="adj" fmla="val 50000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76656">
              <a:spcAft>
                <a:spcPts val="600"/>
              </a:spcAft>
            </a:pPr>
            <a:r>
              <a:rPr lang="en-US" altLang="ko-KR" sz="1036" kern="1200">
                <a:solidFill>
                  <a:srgbClr val="DFD5F6"/>
                </a:solidFill>
                <a:latin typeface="+mn-lt"/>
                <a:ea typeface="+mn-ea"/>
                <a:cs typeface="+mn-cs"/>
              </a:rPr>
              <a:t>20</a:t>
            </a:r>
            <a:endParaRPr lang="ko-KR" altLang="en-US" sz="1400">
              <a:solidFill>
                <a:srgbClr val="DFD5F6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43706F6E-1E21-4226-AD51-76FC7AB82DCA}"/>
              </a:ext>
            </a:extLst>
          </p:cNvPr>
          <p:cNvSpPr/>
          <p:nvPr/>
        </p:nvSpPr>
        <p:spPr>
          <a:xfrm>
            <a:off x="5102132" y="3860282"/>
            <a:ext cx="1686232" cy="231709"/>
          </a:xfrm>
          <a:prstGeom prst="roundRect">
            <a:avLst>
              <a:gd name="adj" fmla="val 50000"/>
            </a:avLst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6656">
              <a:spcAft>
                <a:spcPts val="600"/>
              </a:spcAft>
            </a:pPr>
            <a:r>
              <a:rPr lang="en-US" altLang="ko-KR" sz="1036" b="1" kern="1200">
                <a:solidFill>
                  <a:srgbClr val="2B133D"/>
                </a:solidFill>
                <a:latin typeface="+mn-lt"/>
                <a:ea typeface="+mn-ea"/>
                <a:cs typeface="+mn-cs"/>
              </a:rPr>
              <a:t>SMALL GAP</a:t>
            </a:r>
            <a:endParaRPr lang="ko-KR" altLang="en-US" sz="1400" b="1">
              <a:solidFill>
                <a:srgbClr val="2B133D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CB41370-80AE-4930-8D5F-0AEECA51E390}"/>
              </a:ext>
            </a:extLst>
          </p:cNvPr>
          <p:cNvSpPr/>
          <p:nvPr/>
        </p:nvSpPr>
        <p:spPr>
          <a:xfrm>
            <a:off x="6671434" y="3661818"/>
            <a:ext cx="1458320" cy="551326"/>
          </a:xfrm>
          <a:prstGeom prst="roundRect">
            <a:avLst>
              <a:gd name="adj" fmla="val 50000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76656">
              <a:spcAft>
                <a:spcPts val="600"/>
              </a:spcAft>
            </a:pPr>
            <a:r>
              <a:rPr lang="en-US" altLang="ko-KR" sz="1036" kern="1200">
                <a:solidFill>
                  <a:srgbClr val="DFD5F6"/>
                </a:solidFill>
                <a:latin typeface="+mn-lt"/>
                <a:ea typeface="+mn-ea"/>
                <a:cs typeface="+mn-cs"/>
              </a:rPr>
              <a:t>5</a:t>
            </a:r>
            <a:endParaRPr lang="ko-KR" altLang="en-US" sz="1400">
              <a:solidFill>
                <a:srgbClr val="DFD5F6"/>
              </a:solidFill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0D6DB09C-626E-4ACE-9EDB-C027E55C7588}"/>
              </a:ext>
            </a:extLst>
          </p:cNvPr>
          <p:cNvSpPr/>
          <p:nvPr/>
        </p:nvSpPr>
        <p:spPr>
          <a:xfrm>
            <a:off x="6658986" y="2756717"/>
            <a:ext cx="1062816" cy="551327"/>
          </a:xfrm>
          <a:prstGeom prst="roundRect">
            <a:avLst>
              <a:gd name="adj" fmla="val 50000"/>
            </a:avLst>
          </a:prstGeom>
          <a:solidFill>
            <a:srgbClr val="251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76656">
              <a:spcAft>
                <a:spcPts val="600"/>
              </a:spcAft>
            </a:pPr>
            <a:r>
              <a:rPr lang="en-US" altLang="ko-KR" sz="1036" kern="1200">
                <a:solidFill>
                  <a:srgbClr val="DFD5F6"/>
                </a:solidFill>
                <a:latin typeface="+mn-lt"/>
                <a:ea typeface="+mn-ea"/>
                <a:cs typeface="+mn-cs"/>
              </a:rPr>
              <a:t>2</a:t>
            </a:r>
            <a:endParaRPr lang="ko-KR" altLang="en-US" sz="1400">
              <a:solidFill>
                <a:srgbClr val="DFD5F6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BF8471F-2F92-4281-AA4D-97EB154F3BC6}"/>
              </a:ext>
            </a:extLst>
          </p:cNvPr>
          <p:cNvSpPr/>
          <p:nvPr/>
        </p:nvSpPr>
        <p:spPr>
          <a:xfrm>
            <a:off x="6413790" y="911935"/>
            <a:ext cx="3382393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en-US" altLang="ko-KR" sz="3200" kern="1200">
                <a:solidFill>
                  <a:srgbClr val="251A44"/>
                </a:solidFill>
                <a:latin typeface="+mj-lt"/>
                <a:ea typeface="+mn-ea"/>
                <a:cs typeface="+mn-cs"/>
              </a:rPr>
              <a:t>TOTAL 27 COMPANIES</a:t>
            </a:r>
            <a:endParaRPr lang="ko-KR" altLang="en-US" sz="3200">
              <a:solidFill>
                <a:srgbClr val="251A44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105EB-0924-296F-F752-180BB69145F1}"/>
              </a:ext>
            </a:extLst>
          </p:cNvPr>
          <p:cNvSpPr txBox="1"/>
          <p:nvPr/>
        </p:nvSpPr>
        <p:spPr>
          <a:xfrm>
            <a:off x="7687762" y="2946065"/>
            <a:ext cx="2376787" cy="27456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en-US" altLang="ko-KR" sz="1184" kern="1200">
                <a:solidFill>
                  <a:srgbClr val="251A44"/>
                </a:solidFill>
                <a:latin typeface="+mn-lt"/>
                <a:ea typeface="+mn-ea"/>
                <a:cs typeface="+mn-cs"/>
              </a:rPr>
              <a:t>GAP IS BETWEEN 30% TO 59%</a:t>
            </a:r>
            <a:endParaRPr lang="en-US" altLang="ko-KR" sz="1600">
              <a:solidFill>
                <a:srgbClr val="251A4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FE527-B72A-B4C4-E46D-3B1A108928C7}"/>
              </a:ext>
            </a:extLst>
          </p:cNvPr>
          <p:cNvSpPr txBox="1"/>
          <p:nvPr/>
        </p:nvSpPr>
        <p:spPr>
          <a:xfrm>
            <a:off x="7984096" y="3800200"/>
            <a:ext cx="1458320" cy="27456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en-US" altLang="ko-KR" sz="1184" kern="1200" dirty="0">
                <a:solidFill>
                  <a:srgbClr val="251A44"/>
                </a:solidFill>
                <a:latin typeface="+mn-lt"/>
                <a:ea typeface="+mn-ea"/>
                <a:cs typeface="+mn-cs"/>
              </a:rPr>
              <a:t>GAP =&lt; 29%</a:t>
            </a:r>
            <a:endParaRPr lang="en-US" altLang="ko-KR" sz="1600" dirty="0">
              <a:solidFill>
                <a:srgbClr val="251A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994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BE5136-63C6-4132-8875-FCDDB41BB7DC}"/>
              </a:ext>
            </a:extLst>
          </p:cNvPr>
          <p:cNvSpPr txBox="1"/>
          <p:nvPr/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SPORT CLUBS WITH HIGHEST MEAN PAY GAP</a:t>
            </a:r>
            <a:endParaRPr lang="en-US" altLang="ko-KR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: Rounded Corners 47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35BFDD-63AD-4C55-9908-7DDFC2B2EAA3}"/>
              </a:ext>
            </a:extLst>
          </p:cNvPr>
          <p:cNvSpPr/>
          <p:nvPr/>
        </p:nvSpPr>
        <p:spPr>
          <a:xfrm>
            <a:off x="5221068" y="4559452"/>
            <a:ext cx="193059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altLang="ko-KR" sz="3200" kern="1200">
                <a:solidFill>
                  <a:srgbClr val="251A44"/>
                </a:solidFill>
                <a:latin typeface="+mj-lt"/>
                <a:ea typeface="+mn-ea"/>
                <a:cs typeface="+mn-cs"/>
              </a:rPr>
              <a:t>91.6</a:t>
            </a:r>
            <a:r>
              <a:rPr lang="en-US" altLang="ko-KR" sz="1764" kern="1200">
                <a:solidFill>
                  <a:srgbClr val="251A44"/>
                </a:solidFill>
                <a:latin typeface="+mj-lt"/>
                <a:ea typeface="+mn-ea"/>
                <a:cs typeface="+mn-cs"/>
              </a:rPr>
              <a:t> %</a:t>
            </a:r>
            <a:endParaRPr lang="en-US" altLang="ko-KR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20A5BA-D0AD-47CE-844A-D60A0E162D77}"/>
              </a:ext>
            </a:extLst>
          </p:cNvPr>
          <p:cNvSpPr/>
          <p:nvPr/>
        </p:nvSpPr>
        <p:spPr>
          <a:xfrm>
            <a:off x="9006366" y="4584990"/>
            <a:ext cx="193059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altLang="ko-KR" sz="3200" kern="1200">
                <a:solidFill>
                  <a:srgbClr val="251A44"/>
                </a:solidFill>
                <a:latin typeface="+mj-lt"/>
                <a:ea typeface="+mn-ea"/>
                <a:cs typeface="+mn-cs"/>
              </a:rPr>
              <a:t>91</a:t>
            </a:r>
            <a:r>
              <a:rPr lang="en-US" altLang="ko-KR" sz="1764" kern="1200">
                <a:solidFill>
                  <a:srgbClr val="251A44"/>
                </a:solidFill>
                <a:latin typeface="+mj-lt"/>
                <a:ea typeface="+mn-ea"/>
                <a:cs typeface="+mn-cs"/>
              </a:rPr>
              <a:t> %</a:t>
            </a:r>
            <a:endParaRPr lang="en-US" altLang="ko-KR">
              <a:solidFill>
                <a:srgbClr val="251A44"/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6DEB276-D49C-4831-9890-D2227C6F6AA0}"/>
              </a:ext>
            </a:extLst>
          </p:cNvPr>
          <p:cNvSpPr/>
          <p:nvPr/>
        </p:nvSpPr>
        <p:spPr>
          <a:xfrm>
            <a:off x="1259345" y="4572174"/>
            <a:ext cx="193059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 defTabSz="896112">
              <a:spcAft>
                <a:spcPts val="600"/>
              </a:spcAft>
            </a:pPr>
            <a:r>
              <a:rPr lang="en-US" altLang="ko-KR" sz="3200" kern="1200">
                <a:solidFill>
                  <a:srgbClr val="251A44"/>
                </a:solidFill>
                <a:latin typeface="+mj-lt"/>
                <a:ea typeface="+mn-ea"/>
                <a:cs typeface="+mn-cs"/>
              </a:rPr>
              <a:t>99</a:t>
            </a:r>
            <a:r>
              <a:rPr lang="en-US" altLang="ko-KR" sz="1764" kern="1200">
                <a:solidFill>
                  <a:srgbClr val="251A44"/>
                </a:solidFill>
                <a:latin typeface="+mj-lt"/>
                <a:ea typeface="+mn-ea"/>
                <a:cs typeface="+mn-cs"/>
              </a:rPr>
              <a:t> %</a:t>
            </a:r>
            <a:endParaRPr lang="en-US" altLang="ko-KR">
              <a:solidFill>
                <a:srgbClr val="251A44"/>
              </a:solidFill>
              <a:latin typeface="+mj-lt"/>
            </a:endParaRPr>
          </a:p>
        </p:txBody>
      </p:sp>
      <p:pic>
        <p:nvPicPr>
          <p:cNvPr id="11" name="Picture Placeholder 10" descr="A picture containing text, blue, container&#10;&#10;Description automatically generated">
            <a:extLst>
              <a:ext uri="{FF2B5EF4-FFF2-40B4-BE49-F238E27FC236}">
                <a16:creationId xmlns:a16="http://schemas.microsoft.com/office/drawing/2014/main" id="{57D8DCFA-8A30-340E-D5B0-65DABB093C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r="1346"/>
          <a:stretch>
            <a:fillRect/>
          </a:stretch>
        </p:blipFill>
        <p:spPr>
          <a:xfrm>
            <a:off x="5040340" y="2171415"/>
            <a:ext cx="2111319" cy="2169748"/>
          </a:xfrm>
        </p:spPr>
      </p:pic>
      <p:pic>
        <p:nvPicPr>
          <p:cNvPr id="13" name="Picture Placeholder 2" descr="A picture containing text&#10;&#10;Description automatically generated">
            <a:extLst>
              <a:ext uri="{FF2B5EF4-FFF2-40B4-BE49-F238E27FC236}">
                <a16:creationId xmlns:a16="http://schemas.microsoft.com/office/drawing/2014/main" id="{B0921D57-1C24-1CF1-D6B0-908CFA8F7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1059"/>
          <a:stretch>
            <a:fillRect/>
          </a:stretch>
        </p:blipFill>
        <p:spPr>
          <a:xfrm>
            <a:off x="1168982" y="2141392"/>
            <a:ext cx="2111319" cy="216974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14" name="Picture Placeholder 2" descr="Logo, company name&#10;&#10;Description automatically generated">
            <a:extLst>
              <a:ext uri="{FF2B5EF4-FFF2-40B4-BE49-F238E27FC236}">
                <a16:creationId xmlns:a16="http://schemas.microsoft.com/office/drawing/2014/main" id="{A48DF649-894E-28C4-8A0C-09705AEAA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r="1346"/>
          <a:stretch>
            <a:fillRect/>
          </a:stretch>
        </p:blipFill>
        <p:spPr>
          <a:xfrm>
            <a:off x="8853270" y="2111370"/>
            <a:ext cx="2169748" cy="222979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BC2652E-92CC-BC3D-E84A-B1A53799643F}"/>
              </a:ext>
            </a:extLst>
          </p:cNvPr>
          <p:cNvSpPr txBox="1"/>
          <p:nvPr/>
        </p:nvSpPr>
        <p:spPr>
          <a:xfrm>
            <a:off x="5416377" y="5114347"/>
            <a:ext cx="172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1000 - 4999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90D52A-BD71-F9EC-DBAC-DD90AE1116D1}"/>
              </a:ext>
            </a:extLst>
          </p:cNvPr>
          <p:cNvSpPr txBox="1"/>
          <p:nvPr/>
        </p:nvSpPr>
        <p:spPr>
          <a:xfrm>
            <a:off x="1614651" y="5144227"/>
            <a:ext cx="1402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250 - 499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04907-BF5A-8A71-220F-2BEAF434E0A3}"/>
              </a:ext>
            </a:extLst>
          </p:cNvPr>
          <p:cNvSpPr txBox="1"/>
          <p:nvPr/>
        </p:nvSpPr>
        <p:spPr>
          <a:xfrm>
            <a:off x="9388809" y="51086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500-999</a:t>
            </a:r>
          </a:p>
        </p:txBody>
      </p:sp>
    </p:spTree>
    <p:extLst>
      <p:ext uri="{BB962C8B-B14F-4D97-AF65-F5344CB8AC3E}">
        <p14:creationId xmlns:p14="http://schemas.microsoft.com/office/powerpoint/2010/main" val="2445035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56218C-42A6-E39F-C724-FB3AE3D45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698546"/>
              </p:ext>
            </p:extLst>
          </p:nvPr>
        </p:nvGraphicFramePr>
        <p:xfrm>
          <a:off x="228600" y="289381"/>
          <a:ext cx="11658600" cy="1029832"/>
        </p:xfrm>
        <a:graphic>
          <a:graphicData uri="http://schemas.openxmlformats.org/drawingml/2006/table">
            <a:tbl>
              <a:tblPr bandRow="1"/>
              <a:tblGrid>
                <a:gridCol w="11658600">
                  <a:extLst>
                    <a:ext uri="{9D8B030D-6E8A-4147-A177-3AD203B41FA5}">
                      <a16:colId xmlns:a16="http://schemas.microsoft.com/office/drawing/2014/main" val="3899292360"/>
                    </a:ext>
                  </a:extLst>
                </a:gridCol>
              </a:tblGrid>
              <a:tr h="674446">
                <a:tc>
                  <a:txBody>
                    <a:bodyPr/>
                    <a:lstStyle/>
                    <a:p>
                      <a:pPr algn="l" fontAlgn="t"/>
                      <a:br>
                        <a:rPr lang="en-US" sz="2500" dirty="0">
                          <a:effectLst/>
                        </a:rPr>
                      </a:br>
                      <a:r>
                        <a:rPr lang="en-US" sz="2500" dirty="0">
                          <a:effectLst/>
                        </a:rPr>
                        <a:t>                </a:t>
                      </a:r>
                      <a:r>
                        <a:rPr lang="en-US" sz="2500" dirty="0">
                          <a:solidFill>
                            <a:srgbClr val="241035"/>
                          </a:solidFill>
                          <a:effectLst/>
                        </a:rPr>
                        <a:t>Mean % difference between male and female bonus pay </a:t>
                      </a:r>
                    </a:p>
                  </a:txBody>
                  <a:tcPr marL="128559" marR="267832" marT="133916" marB="1339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1B4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07812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7FA55B2-5B06-E4E1-CEA9-8B09B83114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6958022"/>
              </p:ext>
            </p:extLst>
          </p:nvPr>
        </p:nvGraphicFramePr>
        <p:xfrm>
          <a:off x="228600" y="1398588"/>
          <a:ext cx="11658600" cy="3783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사각형: 둥근 모서리 11">
            <a:extLst>
              <a:ext uri="{FF2B5EF4-FFF2-40B4-BE49-F238E27FC236}">
                <a16:creationId xmlns:a16="http://schemas.microsoft.com/office/drawing/2014/main" id="{C05DCCEE-5C79-8EA4-AD45-10267CD8D312}"/>
              </a:ext>
            </a:extLst>
          </p:cNvPr>
          <p:cNvSpPr/>
          <p:nvPr/>
        </p:nvSpPr>
        <p:spPr>
          <a:xfrm>
            <a:off x="3773505" y="85709"/>
            <a:ext cx="4644990" cy="552466"/>
          </a:xfrm>
          <a:prstGeom prst="roundRect">
            <a:avLst>
              <a:gd name="adj" fmla="val 50000"/>
            </a:avLst>
          </a:prstGeom>
          <a:solidFill>
            <a:schemeClr val="accent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BONUS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080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51A44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DFD5F6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356</Words>
  <Application>Microsoft Macintosh PowerPoint</Application>
  <PresentationFormat>Widescreen</PresentationFormat>
  <Paragraphs>76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Söhne</vt:lpstr>
      <vt:lpstr>Wingdings</vt:lpstr>
      <vt:lpstr>맑은 고딕</vt:lpstr>
      <vt:lpstr>Poppins Light</vt:lpstr>
      <vt:lpstr>Bebas Neue</vt:lpstr>
      <vt:lpstr>Arial</vt:lpstr>
      <vt:lpstr>Poppins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Kamble, Namrata</cp:lastModifiedBy>
  <cp:revision>2</cp:revision>
  <dcterms:created xsi:type="dcterms:W3CDTF">2019-04-06T05:20:47Z</dcterms:created>
  <dcterms:modified xsi:type="dcterms:W3CDTF">2023-04-10T19:39:59Z</dcterms:modified>
</cp:coreProperties>
</file>